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6BFF93-FD89-40B6-9951-7C2EE4B1A2F1}" type="datetimeFigureOut">
              <a:rPr lang="el-GR" smtClean="0"/>
              <a:pPr/>
              <a:t>12/5/2012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E785EA-D4E6-44D4-837E-B785D2175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F93-FD89-40B6-9951-7C2EE4B1A2F1}" type="datetimeFigureOut">
              <a:rPr lang="el-GR" smtClean="0"/>
              <a:pPr/>
              <a:t>12/5/2012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85EA-D4E6-44D4-837E-B785D2175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F93-FD89-40B6-9951-7C2EE4B1A2F1}" type="datetimeFigureOut">
              <a:rPr lang="el-GR" smtClean="0"/>
              <a:pPr/>
              <a:t>12/5/2012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85EA-D4E6-44D4-837E-B785D2175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6BFF93-FD89-40B6-9951-7C2EE4B1A2F1}" type="datetimeFigureOut">
              <a:rPr lang="el-GR" smtClean="0"/>
              <a:pPr/>
              <a:t>12/5/2012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E785EA-D4E6-44D4-837E-B785D2175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16BFF93-FD89-40B6-9951-7C2EE4B1A2F1}" type="datetimeFigureOut">
              <a:rPr lang="el-GR" smtClean="0"/>
              <a:pPr/>
              <a:t>12/5/2012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E785EA-D4E6-44D4-837E-B785D2175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F93-FD89-40B6-9951-7C2EE4B1A2F1}" type="datetimeFigureOut">
              <a:rPr lang="el-GR" smtClean="0"/>
              <a:pPr/>
              <a:t>12/5/2012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85EA-D4E6-44D4-837E-B785D2175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F93-FD89-40B6-9951-7C2EE4B1A2F1}" type="datetimeFigureOut">
              <a:rPr lang="el-GR" smtClean="0"/>
              <a:pPr/>
              <a:t>12/5/2012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85EA-D4E6-44D4-837E-B785D2175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6BFF93-FD89-40B6-9951-7C2EE4B1A2F1}" type="datetimeFigureOut">
              <a:rPr lang="el-GR" smtClean="0"/>
              <a:pPr/>
              <a:t>12/5/2012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E785EA-D4E6-44D4-837E-B785D2175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FF93-FD89-40B6-9951-7C2EE4B1A2F1}" type="datetimeFigureOut">
              <a:rPr lang="el-GR" smtClean="0"/>
              <a:pPr/>
              <a:t>12/5/2012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785EA-D4E6-44D4-837E-B785D2175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6BFF93-FD89-40B6-9951-7C2EE4B1A2F1}" type="datetimeFigureOut">
              <a:rPr lang="el-GR" smtClean="0"/>
              <a:pPr/>
              <a:t>12/5/2012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E785EA-D4E6-44D4-837E-B785D2175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6BFF93-FD89-40B6-9951-7C2EE4B1A2F1}" type="datetimeFigureOut">
              <a:rPr lang="el-GR" smtClean="0"/>
              <a:pPr/>
              <a:t>12/5/2012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E785EA-D4E6-44D4-837E-B785D2175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6BFF93-FD89-40B6-9951-7C2EE4B1A2F1}" type="datetimeFigureOut">
              <a:rPr lang="el-GR" smtClean="0"/>
              <a:pPr/>
              <a:t>12/5/2012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E785EA-D4E6-44D4-837E-B785D2175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Αεροσυνοδ</a:t>
            </a:r>
            <a:r>
              <a:rPr lang="en-US" dirty="0" smtClean="0"/>
              <a:t>o</a:t>
            </a:r>
            <a:r>
              <a:rPr lang="el-GR" dirty="0" smtClean="0"/>
              <a:t>ς</a:t>
            </a:r>
            <a:endParaRPr lang="el-GR" dirty="0"/>
          </a:p>
        </p:txBody>
      </p:sp>
      <p:pic>
        <p:nvPicPr>
          <p:cNvPr id="1031" name="Picture 7" descr="C:\Users\Admin\AppData\Local\Microsoft\Windows\Temporary Internet Files\Content.IE5\BR1ERPM4\MC90023318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933056"/>
            <a:ext cx="2281473" cy="2400677"/>
          </a:xfrm>
          <a:prstGeom prst="rect">
            <a:avLst/>
          </a:prstGeom>
          <a:noFill/>
        </p:spPr>
      </p:pic>
      <p:pic>
        <p:nvPicPr>
          <p:cNvPr id="1032" name="Picture 8" descr="C:\Users\Admin\AppData\Local\Microsoft\Windows\Temporary Internet Files\Content.IE5\GNPRYPY8\MC9004119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573240">
            <a:off x="4724804" y="4436641"/>
            <a:ext cx="609066" cy="476672"/>
          </a:xfrm>
          <a:prstGeom prst="rect">
            <a:avLst/>
          </a:prstGeom>
          <a:noFill/>
        </p:spPr>
      </p:pic>
    </p:spTree>
  </p:cSld>
  <p:clrMapOvr>
    <a:masterClrMapping/>
  </p:clrMapOvr>
  <p:transition advTm="7000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Κανείς δεν αρνείται ότι είναι ένα </a:t>
            </a:r>
            <a:r>
              <a:rPr lang="el-GR" dirty="0" err="1" smtClean="0"/>
              <a:t>επάγγελµα</a:t>
            </a:r>
            <a:r>
              <a:rPr lang="el-GR" dirty="0" smtClean="0"/>
              <a:t> για </a:t>
            </a:r>
          </a:p>
          <a:p>
            <a:pPr>
              <a:buNone/>
            </a:pPr>
            <a:r>
              <a:rPr lang="en-US" dirty="0" smtClean="0"/>
              <a:t>“</a:t>
            </a:r>
            <a:r>
              <a:rPr lang="el-GR" dirty="0" smtClean="0"/>
              <a:t>ωραίες</a:t>
            </a:r>
            <a:r>
              <a:rPr lang="en-US" dirty="0" smtClean="0"/>
              <a:t>”</a:t>
            </a:r>
            <a:r>
              <a:rPr lang="el-GR" dirty="0" smtClean="0"/>
              <a:t>.</a:t>
            </a:r>
          </a:p>
          <a:p>
            <a:pPr>
              <a:buNone/>
            </a:pPr>
            <a:r>
              <a:rPr lang="el-GR" dirty="0" smtClean="0"/>
              <a:t> Άλλωστε αυτός ο  µ</a:t>
            </a:r>
            <a:r>
              <a:rPr lang="el-GR" dirty="0" err="1" smtClean="0"/>
              <a:t>ύθος</a:t>
            </a:r>
            <a:r>
              <a:rPr lang="el-GR" dirty="0" smtClean="0"/>
              <a:t> έχει συνδέσει στο</a:t>
            </a:r>
          </a:p>
          <a:p>
            <a:pPr>
              <a:buNone/>
            </a:pPr>
            <a:r>
              <a:rPr lang="el-GR" dirty="0" smtClean="0"/>
              <a:t>µ</a:t>
            </a:r>
            <a:r>
              <a:rPr lang="el-GR" dirty="0" err="1" smtClean="0"/>
              <a:t>υαλό</a:t>
            </a:r>
            <a:r>
              <a:rPr lang="el-GR" dirty="0" smtClean="0"/>
              <a:t>  µας το </a:t>
            </a:r>
            <a:r>
              <a:rPr lang="el-GR" dirty="0" err="1" smtClean="0"/>
              <a:t>επάγγελµα</a:t>
            </a:r>
            <a:r>
              <a:rPr lang="el-GR" dirty="0" smtClean="0"/>
              <a:t> των αεροσυνοδών  µε </a:t>
            </a:r>
          </a:p>
          <a:p>
            <a:pPr>
              <a:buNone/>
            </a:pPr>
            <a:r>
              <a:rPr lang="el-GR" dirty="0" smtClean="0"/>
              <a:t>τις </a:t>
            </a:r>
            <a:r>
              <a:rPr lang="el-GR" dirty="0" err="1" smtClean="0"/>
              <a:t>όµορφες</a:t>
            </a:r>
            <a:r>
              <a:rPr lang="el-GR" dirty="0" smtClean="0"/>
              <a:t> γυναίκες.  Γιατί </a:t>
            </a:r>
            <a:r>
              <a:rPr lang="en-US" dirty="0" smtClean="0"/>
              <a:t>“</a:t>
            </a:r>
            <a:r>
              <a:rPr lang="el-GR" dirty="0" smtClean="0"/>
              <a:t>µ</a:t>
            </a:r>
            <a:r>
              <a:rPr lang="el-GR" dirty="0" err="1" smtClean="0"/>
              <a:t>ύθος</a:t>
            </a:r>
            <a:r>
              <a:rPr lang="en-US" dirty="0" smtClean="0"/>
              <a:t>”</a:t>
            </a:r>
            <a:r>
              <a:rPr lang="el-GR" dirty="0" smtClean="0"/>
              <a:t>;  Γιατί δεν </a:t>
            </a:r>
          </a:p>
          <a:p>
            <a:pPr>
              <a:buNone/>
            </a:pPr>
            <a:r>
              <a:rPr lang="el-GR" dirty="0" smtClean="0"/>
              <a:t>είναι όλοι γυναίκες,  και γιατί δεν είναι</a:t>
            </a:r>
          </a:p>
          <a:p>
            <a:pPr>
              <a:buNone/>
            </a:pPr>
            <a:r>
              <a:rPr lang="el-GR" dirty="0" smtClean="0"/>
              <a:t>ανάγκη να είναι ωραίες</a:t>
            </a:r>
            <a:r>
              <a:rPr lang="el-GR" smtClean="0"/>
              <a:t>!  Πρέπει </a:t>
            </a:r>
            <a:r>
              <a:rPr lang="el-GR" dirty="0" err="1" smtClean="0"/>
              <a:t>όµως</a:t>
            </a:r>
            <a:r>
              <a:rPr lang="el-GR" dirty="0" smtClean="0"/>
              <a:t> οι </a:t>
            </a:r>
          </a:p>
          <a:p>
            <a:pPr>
              <a:buNone/>
            </a:pPr>
            <a:r>
              <a:rPr lang="el-GR" dirty="0" smtClean="0"/>
              <a:t>αεροσυνοδοί να είναι εμφανίσιμοι.</a:t>
            </a:r>
            <a:endParaRPr lang="el-GR" dirty="0"/>
          </a:p>
        </p:txBody>
      </p:sp>
      <p:pic>
        <p:nvPicPr>
          <p:cNvPr id="5123" name="Picture 3" descr="C:\Users\Admin\AppData\Local\Microsoft\Windows\Temporary Internet Files\Content.IE5\7BM8FQR0\MC9002292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176472"/>
            <a:ext cx="1201518" cy="22887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Admin\AppData\Local\Microsoft\Windows\Temporary Internet Files\Content.IE5\KRU8NM00\MC9004240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51219" y="3933056"/>
            <a:ext cx="1792781" cy="2574836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ΥΠΟΧΡΕΩΣΕΙΣ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1800" dirty="0" smtClean="0"/>
              <a:t>Το </a:t>
            </a:r>
            <a:r>
              <a:rPr lang="el-GR" sz="1800" dirty="0" err="1" smtClean="0"/>
              <a:t>σερβίρισµα</a:t>
            </a:r>
            <a:r>
              <a:rPr lang="el-GR" sz="1800" dirty="0" smtClean="0"/>
              <a:t> του φαγητού και του καφέ δεν είναι η  µ</a:t>
            </a:r>
            <a:r>
              <a:rPr lang="el-GR" sz="1800" dirty="0" err="1" smtClean="0"/>
              <a:t>όνη</a:t>
            </a:r>
            <a:r>
              <a:rPr lang="el-GR" sz="1800" dirty="0" smtClean="0"/>
              <a:t> δουλειά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l-GR" sz="1800" dirty="0" smtClean="0"/>
              <a:t>του αεροσυνοδού. </a:t>
            </a:r>
          </a:p>
          <a:p>
            <a:pPr>
              <a:buNone/>
            </a:pPr>
            <a:r>
              <a:rPr lang="el-GR" sz="1800" dirty="0" smtClean="0"/>
              <a:t>Ένας </a:t>
            </a:r>
            <a:r>
              <a:rPr lang="el-GR" sz="1800" dirty="0" err="1" smtClean="0"/>
              <a:t>ιπτάµενος</a:t>
            </a:r>
            <a:r>
              <a:rPr lang="el-GR" sz="1800" dirty="0" smtClean="0"/>
              <a:t> συνοδός πριν, µ</a:t>
            </a:r>
            <a:r>
              <a:rPr lang="el-GR" sz="1800" dirty="0" err="1" smtClean="0"/>
              <a:t>ετά</a:t>
            </a:r>
            <a:r>
              <a:rPr lang="el-GR" sz="1800" dirty="0" smtClean="0"/>
              <a:t> και κατά τη διάρκεια της πτήσης</a:t>
            </a:r>
            <a:endParaRPr lang="en-US" sz="1800" dirty="0" smtClean="0"/>
          </a:p>
          <a:p>
            <a:pPr>
              <a:buNone/>
            </a:pPr>
            <a:r>
              <a:rPr lang="el-GR" sz="1800" dirty="0" smtClean="0"/>
              <a:t>έχει να ασχοληθεί µε µια σειρά από </a:t>
            </a:r>
            <a:r>
              <a:rPr lang="el-GR" sz="1800" dirty="0" err="1" smtClean="0"/>
              <a:t>πράγµατα</a:t>
            </a:r>
            <a:r>
              <a:rPr lang="el-GR" sz="1800" dirty="0" smtClean="0"/>
              <a:t> που θα κάνουν µία</a:t>
            </a:r>
            <a:r>
              <a:rPr lang="en-US" sz="1800" dirty="0" smtClean="0"/>
              <a:t> </a:t>
            </a:r>
            <a:endParaRPr lang="el-GR" sz="1800" dirty="0" smtClean="0"/>
          </a:p>
          <a:p>
            <a:pPr>
              <a:buNone/>
            </a:pPr>
            <a:r>
              <a:rPr lang="el-GR" sz="1800" dirty="0" smtClean="0"/>
              <a:t>πτήση </a:t>
            </a:r>
            <a:endParaRPr lang="en-US" sz="1800" dirty="0" smtClean="0"/>
          </a:p>
          <a:p>
            <a:pPr>
              <a:buNone/>
            </a:pPr>
            <a:r>
              <a:rPr lang="el-GR" sz="1800" dirty="0" smtClean="0"/>
              <a:t>ασφαλή και ευχάριστη για όλους όσοι βρίσκονται στο αεροπλάνο. </a:t>
            </a:r>
          </a:p>
          <a:p>
            <a:pPr>
              <a:buNone/>
            </a:pPr>
            <a:r>
              <a:rPr lang="el-GR" sz="1800" dirty="0" smtClean="0"/>
              <a:t>Έχει να φροντίσει </a:t>
            </a:r>
            <a:r>
              <a:rPr lang="el-GR" sz="1800" dirty="0" err="1" smtClean="0"/>
              <a:t>φροντίσει</a:t>
            </a:r>
            <a:r>
              <a:rPr lang="el-GR" sz="1800" dirty="0" smtClean="0"/>
              <a:t> έκτακτα περιστατικά, , έχει να </a:t>
            </a:r>
          </a:p>
          <a:p>
            <a:pPr>
              <a:buNone/>
            </a:pPr>
            <a:r>
              <a:rPr lang="el-GR" sz="1800" dirty="0" err="1" smtClean="0"/>
              <a:t>αντιµετωπίσει</a:t>
            </a:r>
            <a:r>
              <a:rPr lang="el-GR" sz="1800" dirty="0" smtClean="0"/>
              <a:t> τις φοβίες, </a:t>
            </a:r>
          </a:p>
          <a:p>
            <a:pPr>
              <a:buNone/>
            </a:pPr>
            <a:r>
              <a:rPr lang="el-GR" sz="1800" dirty="0" smtClean="0"/>
              <a:t>τις ανασφάλειες ή και την ασθένεια κάποιων επιβατών. </a:t>
            </a:r>
          </a:p>
          <a:p>
            <a:pPr>
              <a:buNone/>
            </a:pPr>
            <a:r>
              <a:rPr lang="el-GR" sz="1800" dirty="0" smtClean="0"/>
              <a:t>Και πρέπει να είναι σε θέση να </a:t>
            </a:r>
            <a:r>
              <a:rPr lang="el-GR" sz="1800" dirty="0" err="1" smtClean="0"/>
              <a:t>αντιµετωπίσει</a:t>
            </a:r>
            <a:r>
              <a:rPr lang="el-GR" sz="1800" dirty="0" smtClean="0"/>
              <a:t> ψύχραιμα κάθε είδους </a:t>
            </a:r>
          </a:p>
          <a:p>
            <a:pPr>
              <a:buNone/>
            </a:pPr>
            <a:r>
              <a:rPr lang="el-GR" sz="1800" dirty="0" smtClean="0"/>
              <a:t>πίεση, από τους επιβάτες, τους πιλότους  αλλά και τον εαυτό του.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l-GR" sz="18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ΠΛΕΟΝΕΚΤΗΜΑΤΑ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Υπάρχει </a:t>
            </a:r>
            <a:r>
              <a:rPr lang="el-GR" dirty="0" err="1" smtClean="0"/>
              <a:t>όµως</a:t>
            </a:r>
            <a:r>
              <a:rPr lang="el-GR" dirty="0" smtClean="0"/>
              <a:t> και το δέλεαρ του </a:t>
            </a:r>
            <a:r>
              <a:rPr lang="el-GR" dirty="0" err="1" smtClean="0"/>
              <a:t>επαγγέλµατος</a:t>
            </a:r>
            <a:r>
              <a:rPr lang="el-GR" dirty="0" smtClean="0"/>
              <a:t> ταξί-</a:t>
            </a:r>
          </a:p>
          <a:p>
            <a:pPr>
              <a:buNone/>
            </a:pPr>
            <a:r>
              <a:rPr lang="el-GR" dirty="0" smtClean="0"/>
              <a:t>δια σε κάθε  µ</a:t>
            </a:r>
            <a:r>
              <a:rPr lang="el-GR" dirty="0" err="1" smtClean="0"/>
              <a:t>έρος</a:t>
            </a:r>
            <a:r>
              <a:rPr lang="el-GR" dirty="0" smtClean="0"/>
              <a:t> της γης,  συνθήκες που </a:t>
            </a:r>
            <a:r>
              <a:rPr lang="el-GR" dirty="0" err="1" smtClean="0"/>
              <a:t>εμποδί</a:t>
            </a:r>
            <a:r>
              <a:rPr lang="el-GR" dirty="0" smtClean="0"/>
              <a:t>-</a:t>
            </a:r>
          </a:p>
          <a:p>
            <a:pPr>
              <a:buNone/>
            </a:pPr>
            <a:r>
              <a:rPr lang="el-GR" dirty="0" smtClean="0"/>
              <a:t>ζουν τη ρουτίνα και επαφή  µε διαφορετικούς </a:t>
            </a:r>
            <a:r>
              <a:rPr lang="el-GR" dirty="0" err="1" smtClean="0"/>
              <a:t>ανθρώ</a:t>
            </a:r>
            <a:r>
              <a:rPr lang="el-GR" dirty="0" smtClean="0"/>
              <a:t>-</a:t>
            </a:r>
          </a:p>
          <a:p>
            <a:pPr>
              <a:buNone/>
            </a:pPr>
            <a:r>
              <a:rPr lang="el-GR" dirty="0" smtClean="0"/>
              <a:t>πους.  </a:t>
            </a:r>
          </a:p>
          <a:p>
            <a:pPr>
              <a:buNone/>
            </a:pPr>
            <a:r>
              <a:rPr lang="el-GR" dirty="0" smtClean="0"/>
              <a:t>Οι γυναίκες αεροσυνοδοί που προσλαμβάνονται </a:t>
            </a:r>
            <a:r>
              <a:rPr lang="el-GR" dirty="0" err="1" smtClean="0"/>
              <a:t>όπο</a:t>
            </a:r>
            <a:r>
              <a:rPr lang="el-GR" dirty="0" smtClean="0"/>
              <a:t>-</a:t>
            </a:r>
          </a:p>
          <a:p>
            <a:pPr>
              <a:buNone/>
            </a:pPr>
            <a:r>
              <a:rPr lang="el-GR" dirty="0" smtClean="0"/>
              <a:t>γίνεται κάποιος </a:t>
            </a:r>
            <a:r>
              <a:rPr lang="el-GR" dirty="0" err="1" smtClean="0"/>
              <a:t>διαγωνισμός,πρέπει</a:t>
            </a:r>
            <a:r>
              <a:rPr lang="el-GR" dirty="0" smtClean="0"/>
              <a:t> να µην είναι </a:t>
            </a:r>
          </a:p>
          <a:p>
            <a:pPr>
              <a:buNone/>
            </a:pPr>
            <a:r>
              <a:rPr lang="el-GR" dirty="0" smtClean="0"/>
              <a:t>πάνω από 23 ετών, ενώ για τους άνδρες το όριο είναι</a:t>
            </a:r>
          </a:p>
          <a:p>
            <a:pPr>
              <a:buNone/>
            </a:pPr>
            <a:r>
              <a:rPr lang="el-GR" dirty="0" smtClean="0"/>
              <a:t>τα 25 χρόνια.</a:t>
            </a:r>
          </a:p>
        </p:txBody>
      </p:sp>
      <p:pic>
        <p:nvPicPr>
          <p:cNvPr id="3074" name="Picture 2" descr="C:\Users\Admin\AppData\Local\Microsoft\Windows\Temporary Internet Files\Content.IE5\7BM8FQR0\MC9002319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97152"/>
            <a:ext cx="1904246" cy="181371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1600" dirty="0" smtClean="0"/>
              <a:t>Ειδικές σπουδές δεν απαιτούνται εκ των προτέρων. Οι</a:t>
            </a:r>
          </a:p>
          <a:p>
            <a:pPr>
              <a:buNone/>
            </a:pPr>
            <a:r>
              <a:rPr lang="el-GR" sz="1600" dirty="0" smtClean="0"/>
              <a:t>αεροσυνοδοί πρέπει</a:t>
            </a:r>
          </a:p>
          <a:p>
            <a:pPr>
              <a:buNone/>
            </a:pPr>
            <a:r>
              <a:rPr lang="el-GR" sz="1600" dirty="0" smtClean="0"/>
              <a:t>να έχουν απολυτήριο Λυκείου και να γνωρίζουν οπωσδήποτε δύο ξένες </a:t>
            </a:r>
          </a:p>
          <a:p>
            <a:pPr>
              <a:buNone/>
            </a:pPr>
            <a:r>
              <a:rPr lang="el-GR" sz="1600" dirty="0" smtClean="0"/>
              <a:t>γλώσσες. Η µία υποχρεωτικά πρέπει να είναι τα αγγλικά και µ</a:t>
            </a:r>
            <a:r>
              <a:rPr lang="el-GR" sz="1600" dirty="0" err="1" smtClean="0"/>
              <a:t>άλιστα</a:t>
            </a:r>
            <a:r>
              <a:rPr lang="el-GR" sz="1600" dirty="0" smtClean="0"/>
              <a:t> σε </a:t>
            </a:r>
          </a:p>
          <a:p>
            <a:pPr>
              <a:buNone/>
            </a:pPr>
            <a:r>
              <a:rPr lang="el-GR" sz="1600" dirty="0" smtClean="0"/>
              <a:t>υψηλό επίπεδο γνώσης και η δεύτερη τα γαλλικά ή τα </a:t>
            </a:r>
            <a:r>
              <a:rPr lang="el-GR" sz="1600" dirty="0" err="1" smtClean="0"/>
              <a:t>γερµανικά</a:t>
            </a:r>
            <a:r>
              <a:rPr lang="el-GR" sz="1600" dirty="0" smtClean="0"/>
              <a:t>. </a:t>
            </a:r>
          </a:p>
          <a:p>
            <a:pPr>
              <a:buNone/>
            </a:pPr>
            <a:r>
              <a:rPr lang="el-GR" sz="1600" dirty="0" smtClean="0"/>
              <a:t>Για να εξακριβωθεί το επίπεδο γίνονται ειδικά τεστ. </a:t>
            </a:r>
          </a:p>
          <a:p>
            <a:pPr>
              <a:buNone/>
            </a:pPr>
            <a:r>
              <a:rPr lang="el-GR" sz="1600" dirty="0" smtClean="0"/>
              <a:t>Το δεύτερο που απαιτείται είναι η άριστη κατάσταση της υγείας του</a:t>
            </a:r>
          </a:p>
          <a:p>
            <a:pPr>
              <a:buNone/>
            </a:pPr>
            <a:r>
              <a:rPr lang="el-GR" sz="1600" dirty="0" smtClean="0"/>
              <a:t>αυριανού </a:t>
            </a:r>
            <a:r>
              <a:rPr lang="el-GR" sz="1600" dirty="0" err="1" smtClean="0"/>
              <a:t>ιπτάµενου</a:t>
            </a:r>
            <a:r>
              <a:rPr lang="el-GR" sz="1600" dirty="0" smtClean="0"/>
              <a:t> συνοδού. Η κατάσταση της υγείας ελέγχεται στο ειδικό </a:t>
            </a:r>
          </a:p>
          <a:p>
            <a:pPr>
              <a:buNone/>
            </a:pPr>
            <a:r>
              <a:rPr lang="el-GR" sz="1600" dirty="0" smtClean="0"/>
              <a:t>Κέντρο Αεροπορικής Ιατρικής. </a:t>
            </a:r>
          </a:p>
          <a:p>
            <a:pPr>
              <a:buNone/>
            </a:pPr>
            <a:r>
              <a:rPr lang="el-GR" sz="1600" dirty="0" smtClean="0"/>
              <a:t>Μετά τις εξετάσεις αυτές περνάει από συνέντευξη,  όπου ελέγχεται </a:t>
            </a:r>
          </a:p>
          <a:p>
            <a:pPr>
              <a:buNone/>
            </a:pPr>
            <a:r>
              <a:rPr lang="el-GR" sz="1600" dirty="0" smtClean="0"/>
              <a:t>η </a:t>
            </a:r>
            <a:r>
              <a:rPr lang="el-GR" sz="1600" dirty="0" err="1" smtClean="0"/>
              <a:t>εµφάνιση</a:t>
            </a:r>
            <a:r>
              <a:rPr lang="el-GR" sz="1600" dirty="0" smtClean="0"/>
              <a:t> και η ευφυΐα του </a:t>
            </a:r>
            <a:r>
              <a:rPr lang="el-GR" sz="1600" dirty="0" err="1" smtClean="0"/>
              <a:t>εξεταζόµενου</a:t>
            </a:r>
            <a:r>
              <a:rPr lang="el-GR" sz="1600" dirty="0" smtClean="0"/>
              <a:t>. </a:t>
            </a:r>
            <a:endParaRPr lang="el-GR" sz="1600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ΣΠΟΥΔΕΣ</a:t>
            </a:r>
            <a:endParaRPr lang="el-GR" dirty="0"/>
          </a:p>
        </p:txBody>
      </p:sp>
      <p:pic>
        <p:nvPicPr>
          <p:cNvPr id="6147" name="Picture 3" descr="C:\Users\Admin\AppData\Local\Microsoft\Windows\Temporary Internet Files\Content.IE5\KRU8NM00\MC9002331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5" y="4119385"/>
            <a:ext cx="1800199" cy="2633283"/>
          </a:xfrm>
          <a:prstGeom prst="rect">
            <a:avLst/>
          </a:prstGeom>
          <a:noFill/>
        </p:spPr>
      </p:pic>
      <p:pic>
        <p:nvPicPr>
          <p:cNvPr id="6148" name="Picture 4" descr="C:\Users\Admin\AppData\Local\Microsoft\Windows\Temporary Internet Files\Content.IE5\KRU8NM00\MC90044038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662237">
            <a:off x="6199896" y="476467"/>
            <a:ext cx="1829494" cy="113301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ωραριο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Έχει σκληρά ωράρια, µ</a:t>
            </a:r>
            <a:r>
              <a:rPr lang="el-GR" dirty="0" err="1" smtClean="0"/>
              <a:t>ερικές</a:t>
            </a:r>
            <a:r>
              <a:rPr lang="el-GR" dirty="0" smtClean="0"/>
              <a:t> φορές 15  ή και 17  </a:t>
            </a:r>
          </a:p>
          <a:p>
            <a:pPr>
              <a:buNone/>
            </a:pPr>
            <a:r>
              <a:rPr lang="el-GR" dirty="0" smtClean="0"/>
              <a:t>ώρες πτήσης,  σε ακανόνιστες ώρες και </a:t>
            </a:r>
          </a:p>
          <a:p>
            <a:pPr>
              <a:buNone/>
            </a:pPr>
            <a:r>
              <a:rPr lang="el-GR" dirty="0" err="1" smtClean="0"/>
              <a:t>ηµέρες</a:t>
            </a:r>
            <a:r>
              <a:rPr lang="el-GR" dirty="0" smtClean="0"/>
              <a:t>,  χωρίς τις κανονικές αργίες. </a:t>
            </a:r>
          </a:p>
          <a:p>
            <a:pPr>
              <a:buNone/>
            </a:pPr>
            <a:r>
              <a:rPr lang="el-GR" dirty="0" smtClean="0"/>
              <a:t>Οι αεροσυνοδοί εργάζονται συνολικά 160 </a:t>
            </a:r>
          </a:p>
          <a:p>
            <a:pPr>
              <a:buNone/>
            </a:pPr>
            <a:r>
              <a:rPr lang="el-GR" dirty="0" smtClean="0"/>
              <a:t>ώρες το µ</a:t>
            </a:r>
            <a:r>
              <a:rPr lang="el-GR" dirty="0" err="1" smtClean="0"/>
              <a:t>ήνα</a:t>
            </a:r>
            <a:r>
              <a:rPr lang="el-GR" dirty="0" smtClean="0"/>
              <a:t>, από τις οποίες οι 80 είναι ώρες </a:t>
            </a:r>
          </a:p>
          <a:p>
            <a:pPr>
              <a:buNone/>
            </a:pPr>
            <a:r>
              <a:rPr lang="el-GR" dirty="0" smtClean="0"/>
              <a:t>πτήσης.</a:t>
            </a:r>
            <a:endParaRPr lang="el-GR" dirty="0"/>
          </a:p>
        </p:txBody>
      </p:sp>
      <p:pic>
        <p:nvPicPr>
          <p:cNvPr id="4099" name="Picture 3" descr="C:\Users\Admin\AppData\Local\Microsoft\Windows\Temporary Internet Files\Content.IE5\GNPRYPY8\MC9002330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437112"/>
            <a:ext cx="2230314" cy="2218019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4102" name="Picture 6" descr="C:\Users\Admin\AppData\Local\Microsoft\Windows\Temporary Internet Files\Content.IE5\KRU8NM00\MC90044038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18117">
            <a:off x="318785" y="4323850"/>
            <a:ext cx="2448198" cy="24481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O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362</Words>
  <Application>Microsoft Office PowerPoint</Application>
  <PresentationFormat>Προβολή στην οθόνη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Προεξοχή</vt:lpstr>
      <vt:lpstr>Αεροσυνοδoς</vt:lpstr>
      <vt:lpstr>ΟΡΙΣΜΟΣ</vt:lpstr>
      <vt:lpstr>ΥΠΟΧΡΕΩΣΕΙΣ</vt:lpstr>
      <vt:lpstr>ΠΛΕΟΝΕΚΤΗΜΑΤΑ</vt:lpstr>
      <vt:lpstr>ΣΠΟΥΔΕΣ</vt:lpstr>
      <vt:lpstr>ωραριο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Αεροσυνοδός</dc:title>
  <dc:creator>Admin</dc:creator>
  <cp:lastModifiedBy>USER</cp:lastModifiedBy>
  <cp:revision>8</cp:revision>
  <dcterms:created xsi:type="dcterms:W3CDTF">2012-05-02T13:56:08Z</dcterms:created>
  <dcterms:modified xsi:type="dcterms:W3CDTF">2012-05-12T10:16:57Z</dcterms:modified>
</cp:coreProperties>
</file>