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6" r:id="rId3"/>
    <p:sldId id="270" r:id="rId4"/>
    <p:sldId id="257" r:id="rId5"/>
    <p:sldId id="258" r:id="rId6"/>
    <p:sldId id="259" r:id="rId7"/>
    <p:sldId id="260" r:id="rId8"/>
    <p:sldId id="262" r:id="rId9"/>
    <p:sldId id="263" r:id="rId10"/>
    <p:sldId id="264" r:id="rId11"/>
    <p:sldId id="265" r:id="rId12"/>
    <p:sldId id="268" r:id="rId1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85" autoAdjust="0"/>
    <p:restoredTop sz="94660"/>
  </p:normalViewPr>
  <p:slideViewPr>
    <p:cSldViewPr>
      <p:cViewPr>
        <p:scale>
          <a:sx n="50" d="100"/>
          <a:sy n="50" d="100"/>
        </p:scale>
        <p:origin x="-78"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6BBB34DB-6FBA-4C32-BDEF-4E4BBDAB309E}" type="datetimeFigureOut">
              <a:rPr lang="el-GR" smtClean="0"/>
              <a:t>29/4/2012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F380BBA-7AF8-40AF-B1CA-72B17FAC67F7}"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BBB34DB-6FBA-4C32-BDEF-4E4BBDAB309E}" type="datetimeFigureOut">
              <a:rPr lang="el-GR" smtClean="0"/>
              <a:t>29/4/2012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F380BBA-7AF8-40AF-B1CA-72B17FAC67F7}"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BBB34DB-6FBA-4C32-BDEF-4E4BBDAB309E}" type="datetimeFigureOut">
              <a:rPr lang="el-GR" smtClean="0"/>
              <a:t>29/4/2012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F380BBA-7AF8-40AF-B1CA-72B17FAC67F7}"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BBB34DB-6FBA-4C32-BDEF-4E4BBDAB309E}" type="datetimeFigureOut">
              <a:rPr lang="el-GR" smtClean="0"/>
              <a:t>29/4/2012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F380BBA-7AF8-40AF-B1CA-72B17FAC67F7}"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6BBB34DB-6FBA-4C32-BDEF-4E4BBDAB309E}" type="datetimeFigureOut">
              <a:rPr lang="el-GR" smtClean="0"/>
              <a:t>29/4/2012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F380BBA-7AF8-40AF-B1CA-72B17FAC67F7}"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6BBB34DB-6FBA-4C32-BDEF-4E4BBDAB309E}" type="datetimeFigureOut">
              <a:rPr lang="el-GR" smtClean="0"/>
              <a:t>29/4/2012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F380BBA-7AF8-40AF-B1CA-72B17FAC67F7}"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6BBB34DB-6FBA-4C32-BDEF-4E4BBDAB309E}" type="datetimeFigureOut">
              <a:rPr lang="el-GR" smtClean="0"/>
              <a:t>29/4/2012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8F380BBA-7AF8-40AF-B1CA-72B17FAC67F7}"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6BBB34DB-6FBA-4C32-BDEF-4E4BBDAB309E}" type="datetimeFigureOut">
              <a:rPr lang="el-GR" smtClean="0"/>
              <a:t>29/4/2012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8F380BBA-7AF8-40AF-B1CA-72B17FAC67F7}"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6BBB34DB-6FBA-4C32-BDEF-4E4BBDAB309E}" type="datetimeFigureOut">
              <a:rPr lang="el-GR" smtClean="0"/>
              <a:t>29/4/2012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8F380BBA-7AF8-40AF-B1CA-72B17FAC67F7}"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BBB34DB-6FBA-4C32-BDEF-4E4BBDAB309E}" type="datetimeFigureOut">
              <a:rPr lang="el-GR" smtClean="0"/>
              <a:t>29/4/2012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F380BBA-7AF8-40AF-B1CA-72B17FAC67F7}"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BBB34DB-6FBA-4C32-BDEF-4E4BBDAB309E}" type="datetimeFigureOut">
              <a:rPr lang="el-GR" smtClean="0"/>
              <a:t>29/4/2012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F380BBA-7AF8-40AF-B1CA-72B17FAC67F7}"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BB34DB-6FBA-4C32-BDEF-4E4BBDAB309E}" type="datetimeFigureOut">
              <a:rPr lang="el-GR" smtClean="0"/>
              <a:t>29/4/2012</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380BBA-7AF8-40AF-B1CA-72B17FAC67F7}"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1196752"/>
            <a:ext cx="8229600" cy="1143000"/>
          </a:xfrm>
        </p:spPr>
        <p:txBody>
          <a:bodyPr/>
          <a:lstStyle/>
          <a:p>
            <a:r>
              <a:rPr lang="el-GR" dirty="0" smtClean="0"/>
              <a:t>Μονογραφίες Επαγγελμάτων</a:t>
            </a:r>
            <a:endParaRPr lang="el-GR" dirty="0"/>
          </a:p>
        </p:txBody>
      </p:sp>
      <p:sp>
        <p:nvSpPr>
          <p:cNvPr id="3" name="2 - Θέση περιεχομένου"/>
          <p:cNvSpPr>
            <a:spLocks noGrp="1"/>
          </p:cNvSpPr>
          <p:nvPr>
            <p:ph idx="1"/>
          </p:nvPr>
        </p:nvSpPr>
        <p:spPr>
          <a:xfrm>
            <a:off x="395536" y="2852936"/>
            <a:ext cx="8229600" cy="4525963"/>
          </a:xfrm>
        </p:spPr>
        <p:txBody>
          <a:bodyPr/>
          <a:lstStyle/>
          <a:p>
            <a:pPr algn="ctr">
              <a:buNone/>
            </a:pPr>
            <a:r>
              <a:rPr lang="el-GR" dirty="0" smtClean="0"/>
              <a:t> Αστυνομικός</a:t>
            </a:r>
            <a:endParaRPr lang="el-GR" dirty="0"/>
          </a:p>
        </p:txBody>
      </p:sp>
      <p:pic>
        <p:nvPicPr>
          <p:cNvPr id="2052" name="Picture 4" descr="http://www.corfupress.com/news/images/stories/%CE%95%CE%9B%CE%91%CE%A3.jpg"/>
          <p:cNvPicPr>
            <a:picLocks noChangeAspect="1" noChangeArrowheads="1"/>
          </p:cNvPicPr>
          <p:nvPr/>
        </p:nvPicPr>
        <p:blipFill>
          <a:blip r:embed="rId2" cstate="print"/>
          <a:srcRect/>
          <a:stretch>
            <a:fillRect/>
          </a:stretch>
        </p:blipFill>
        <p:spPr bwMode="auto">
          <a:xfrm>
            <a:off x="3275856" y="3717032"/>
            <a:ext cx="2489845" cy="2689328"/>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dissolve">
                                      <p:cBhvr>
                                        <p:cTn id="13"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Μέλλον</a:t>
            </a:r>
            <a:endParaRPr lang="el-GR" dirty="0"/>
          </a:p>
        </p:txBody>
      </p:sp>
      <p:sp>
        <p:nvSpPr>
          <p:cNvPr id="4" name="3 - Θέση περιεχομένου"/>
          <p:cNvSpPr>
            <a:spLocks noGrp="1"/>
          </p:cNvSpPr>
          <p:nvPr>
            <p:ph idx="1"/>
          </p:nvPr>
        </p:nvSpPr>
        <p:spPr/>
        <p:txBody>
          <a:bodyPr/>
          <a:lstStyle/>
          <a:p>
            <a:pPr>
              <a:buNone/>
            </a:pPr>
            <a:r>
              <a:rPr lang="el-GR" dirty="0" smtClean="0"/>
              <a:t>   Η προσφορά νέων θέσεων εργασίας παρουσιάζει αργούς ρυθμούς, ενώ η ζήτηση για το επάγγελμα είναι αυξημένη, αφού συνεπάγεται μόνιμη και σταθερή απασχόληση.</a:t>
            </a:r>
            <a:br>
              <a:rPr lang="el-GR" dirty="0" smtClean="0"/>
            </a:b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edge">
                                      <p:cBhvr>
                                        <p:cTn id="10"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Συνθήκες εργασίας</a:t>
            </a:r>
            <a:endParaRPr lang="el-GR" dirty="0"/>
          </a:p>
        </p:txBody>
      </p:sp>
      <p:sp>
        <p:nvSpPr>
          <p:cNvPr id="3" name="2 - Θέση περιεχομένου"/>
          <p:cNvSpPr>
            <a:spLocks noGrp="1"/>
          </p:cNvSpPr>
          <p:nvPr>
            <p:ph idx="1"/>
          </p:nvPr>
        </p:nvSpPr>
        <p:spPr/>
        <p:txBody>
          <a:bodyPr>
            <a:normAutofit fontScale="92500" lnSpcReduction="10000"/>
          </a:bodyPr>
          <a:lstStyle/>
          <a:p>
            <a:pPr>
              <a:buNone/>
            </a:pPr>
            <a:r>
              <a:rPr lang="el-GR" dirty="0" smtClean="0"/>
              <a:t>   Οι συνθήκες εργασίας θεωρούνται δύσκολες και συχνά επικίνδυνες, ιδίως όταν πρόκειται για την αντιμετώπιση του κοινού εγκλήματος. Οι αστυνομικοί εργάζονται σε βάρδιες, ημέρα και νύχτα, όλες τις ημέρες της εβδομάδας, ακόμη και σε ημέρες αργίας ή εορτών. Οι υπερωρίες είναι υποχρεωτικές, όπως επίσης και οι έκτακτες μετακινήσεις για υπηρεσία, σύμφωνα με τις εντολές των ανωτέρων. </a:t>
            </a:r>
            <a:br>
              <a:rPr lang="el-GR" dirty="0" smtClean="0"/>
            </a:b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edge">
                                      <p:cBhvr>
                                        <p:cTn id="1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αστυνομικος σκυλος.jpg"/>
          <p:cNvPicPr>
            <a:picLocks noGrp="1" noChangeAspect="1"/>
          </p:cNvPicPr>
          <p:nvPr>
            <p:ph idx="1"/>
          </p:nvPr>
        </p:nvPicPr>
        <p:blipFill>
          <a:blip r:embed="rId2" cstate="print"/>
          <a:stretch>
            <a:fillRect/>
          </a:stretch>
        </p:blipFill>
        <p:spPr>
          <a:xfrm>
            <a:off x="-1227590" y="1"/>
            <a:ext cx="10371589" cy="690865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3.bp.blogspot.com/-oO5PshT9RE8/T0_0Yf52BnI/AAAAAAAAFVU/MEmfdccCpqI/s1600/%CE%95%CE%9B.%CE%91%CE%A3.JPG"/>
          <p:cNvPicPr>
            <a:picLocks noChangeAspect="1" noChangeArrowheads="1"/>
          </p:cNvPicPr>
          <p:nvPr/>
        </p:nvPicPr>
        <p:blipFill>
          <a:blip r:embed="rId2" cstate="print"/>
          <a:srcRect/>
          <a:stretch>
            <a:fillRect/>
          </a:stretch>
        </p:blipFill>
        <p:spPr bwMode="auto">
          <a:xfrm>
            <a:off x="395536" y="332656"/>
            <a:ext cx="8384994" cy="613302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Περιεχόμενα</a:t>
            </a:r>
            <a:endParaRPr lang="el-GR" dirty="0"/>
          </a:p>
        </p:txBody>
      </p:sp>
      <p:sp>
        <p:nvSpPr>
          <p:cNvPr id="3" name="2 - Θέση περιεχομένου"/>
          <p:cNvSpPr>
            <a:spLocks noGrp="1"/>
          </p:cNvSpPr>
          <p:nvPr>
            <p:ph idx="1"/>
          </p:nvPr>
        </p:nvSpPr>
        <p:spPr/>
        <p:txBody>
          <a:bodyPr/>
          <a:lstStyle/>
          <a:p>
            <a:r>
              <a:rPr lang="el-GR" dirty="0" smtClean="0"/>
              <a:t>Ορισμός</a:t>
            </a:r>
          </a:p>
          <a:p>
            <a:r>
              <a:rPr lang="el-GR" dirty="0" smtClean="0"/>
              <a:t>Περιγραφή</a:t>
            </a:r>
          </a:p>
          <a:p>
            <a:r>
              <a:rPr lang="el-GR" dirty="0" smtClean="0"/>
              <a:t>Αρμοδιότητες</a:t>
            </a:r>
          </a:p>
          <a:p>
            <a:r>
              <a:rPr lang="el-GR" dirty="0" smtClean="0"/>
              <a:t>Εκπαίδευση</a:t>
            </a:r>
          </a:p>
          <a:p>
            <a:r>
              <a:rPr lang="el-GR" dirty="0" smtClean="0"/>
              <a:t>Μέλλον</a:t>
            </a:r>
          </a:p>
          <a:p>
            <a:r>
              <a:rPr lang="el-GR" dirty="0" smtClean="0"/>
              <a:t>Συνθήκες Εργασίας</a:t>
            </a:r>
          </a:p>
          <a:p>
            <a:pPr>
              <a:buNone/>
            </a:pPr>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Ορισμός</a:t>
            </a:r>
            <a:endParaRPr lang="el-GR" dirty="0"/>
          </a:p>
        </p:txBody>
      </p:sp>
      <p:sp>
        <p:nvSpPr>
          <p:cNvPr id="3" name="2 - Θέση περιεχομένου"/>
          <p:cNvSpPr>
            <a:spLocks noGrp="1"/>
          </p:cNvSpPr>
          <p:nvPr>
            <p:ph idx="1"/>
          </p:nvPr>
        </p:nvSpPr>
        <p:spPr/>
        <p:txBody>
          <a:bodyPr/>
          <a:lstStyle/>
          <a:p>
            <a:pPr>
              <a:buNone/>
            </a:pPr>
            <a:r>
              <a:rPr lang="el-GR" dirty="0"/>
              <a:t> </a:t>
            </a:r>
            <a:r>
              <a:rPr lang="el-GR" dirty="0" smtClean="0"/>
              <a:t>   Ο αστυνομικός υπηρετεί στα σώματα ασφαλείας και ασχολείται με την τήρηση της τάξης, την αστυνόμευση δρόμων και περιοχών, την προστασία των πολιτών, καθώς και με την πρόληψη και την καταστολή του εγκλήματος. </a:t>
            </a:r>
            <a:br>
              <a:rPr lang="el-GR" dirty="0" smtClean="0"/>
            </a:br>
            <a:r>
              <a:rPr lang="el-GR" dirty="0" smtClean="0"/>
              <a:t/>
            </a:r>
            <a:br>
              <a:rPr lang="el-GR" dirty="0" smtClean="0"/>
            </a:br>
            <a:endParaRPr lang="el-GR" dirty="0"/>
          </a:p>
        </p:txBody>
      </p:sp>
      <p:pic>
        <p:nvPicPr>
          <p:cNvPr id="1026" name="Picture 2" descr="C:\Users\Gymnasio\AppData\Local\Microsoft\Windows\Temporary Internet Files\Content.IE5\R5E08B1Z\MC900310042[1].wmf"/>
          <p:cNvPicPr>
            <a:picLocks noChangeAspect="1" noChangeArrowheads="1"/>
          </p:cNvPicPr>
          <p:nvPr/>
        </p:nvPicPr>
        <p:blipFill>
          <a:blip r:embed="rId2" cstate="print"/>
          <a:srcRect/>
          <a:stretch>
            <a:fillRect/>
          </a:stretch>
        </p:blipFill>
        <p:spPr bwMode="auto">
          <a:xfrm>
            <a:off x="6300192" y="5019675"/>
            <a:ext cx="1616075" cy="18383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2000" fill="hold"/>
                                        <p:tgtEl>
                                          <p:spTgt spid="1026"/>
                                        </p:tgtEl>
                                        <p:attrNameLst>
                                          <p:attrName>ppt_x</p:attrName>
                                        </p:attrNameLst>
                                      </p:cBhvr>
                                      <p:tavLst>
                                        <p:tav tm="0">
                                          <p:val>
                                            <p:strVal val="#ppt_x"/>
                                          </p:val>
                                        </p:tav>
                                        <p:tav tm="100000">
                                          <p:val>
                                            <p:strVal val="#ppt_x"/>
                                          </p:val>
                                        </p:tav>
                                      </p:tavLst>
                                    </p:anim>
                                    <p:anim calcmode="lin" valueType="num">
                                      <p:cBhvr additive="base">
                                        <p:cTn id="16" dur="20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a:t>
            </a:r>
            <a:r>
              <a:rPr lang="el-GR" dirty="0" smtClean="0"/>
              <a:t>εριγραφή</a:t>
            </a:r>
            <a:endParaRPr lang="el-GR" dirty="0"/>
          </a:p>
        </p:txBody>
      </p:sp>
      <p:sp>
        <p:nvSpPr>
          <p:cNvPr id="3" name="2 - Θέση περιεχομένου"/>
          <p:cNvSpPr>
            <a:spLocks noGrp="1"/>
          </p:cNvSpPr>
          <p:nvPr>
            <p:ph idx="1"/>
          </p:nvPr>
        </p:nvSpPr>
        <p:spPr/>
        <p:txBody>
          <a:bodyPr>
            <a:normAutofit/>
          </a:bodyPr>
          <a:lstStyle/>
          <a:p>
            <a:pPr>
              <a:buNone/>
            </a:pPr>
            <a:r>
              <a:rPr lang="el-GR" dirty="0" smtClean="0"/>
              <a:t>    Έργο του αστυνομικού είναι η διαφύλαξη της έννομης τάξης και η προστασία της ζωής και της περιουσίας των πολιτών. </a:t>
            </a:r>
            <a:r>
              <a:rPr lang="el-GR" i="1" dirty="0" smtClean="0"/>
              <a:t/>
            </a:r>
            <a:br>
              <a:rPr lang="el-GR" i="1" dirty="0" smtClean="0"/>
            </a:br>
            <a:endParaRPr lang="el-GR" i="1" dirty="0"/>
          </a:p>
        </p:txBody>
      </p:sp>
      <p:pic>
        <p:nvPicPr>
          <p:cNvPr id="15362" name="Picture 2" descr="C:\Users\Gymnasio\AppData\Local\Microsoft\Windows\Temporary Internet Files\Content.IE5\R5E08B1Z\MC900239775[1].wmf"/>
          <p:cNvPicPr>
            <a:picLocks noChangeAspect="1" noChangeArrowheads="1"/>
          </p:cNvPicPr>
          <p:nvPr/>
        </p:nvPicPr>
        <p:blipFill>
          <a:blip r:embed="rId2" cstate="print"/>
          <a:srcRect/>
          <a:stretch>
            <a:fillRect/>
          </a:stretch>
        </p:blipFill>
        <p:spPr bwMode="auto">
          <a:xfrm>
            <a:off x="7596336" y="4797152"/>
            <a:ext cx="1189038" cy="1792288"/>
          </a:xfrm>
          <a:prstGeom prst="rect">
            <a:avLst/>
          </a:prstGeom>
          <a:noFill/>
        </p:spPr>
      </p:pic>
      <p:pic>
        <p:nvPicPr>
          <p:cNvPr id="15363" name="Picture 3" descr="C:\Users\Gymnasio\AppData\Local\Microsoft\Windows\Temporary Internet Files\Content.IE5\9CEV9KMQ\MC900424174[1].wmf"/>
          <p:cNvPicPr>
            <a:picLocks noChangeAspect="1" noChangeArrowheads="1"/>
          </p:cNvPicPr>
          <p:nvPr/>
        </p:nvPicPr>
        <p:blipFill>
          <a:blip r:embed="rId3" cstate="print"/>
          <a:srcRect/>
          <a:stretch>
            <a:fillRect/>
          </a:stretch>
        </p:blipFill>
        <p:spPr bwMode="auto">
          <a:xfrm>
            <a:off x="398463" y="4786313"/>
            <a:ext cx="879475" cy="18192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amond(in)">
                                      <p:cBhvr>
                                        <p:cTn id="10" dur="2000"/>
                                        <p:tgtEl>
                                          <p:spTgt spid="3">
                                            <p:txEl>
                                              <p:pRg st="0" end="0"/>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15362"/>
                                        </p:tgtEl>
                                        <p:attrNameLst>
                                          <p:attrName>style.visibility</p:attrName>
                                        </p:attrNameLst>
                                      </p:cBhvr>
                                      <p:to>
                                        <p:strVal val="visible"/>
                                      </p:to>
                                    </p:set>
                                    <p:animEffect transition="in" filter="diamond(in)">
                                      <p:cBhvr>
                                        <p:cTn id="13" dur="2000"/>
                                        <p:tgtEl>
                                          <p:spTgt spid="15362"/>
                                        </p:tgtEl>
                                      </p:cBhvr>
                                    </p:animEffect>
                                  </p:childTnLst>
                                </p:cTn>
                              </p:par>
                              <p:par>
                                <p:cTn id="14" presetID="8" presetClass="entr" presetSubtype="16" fill="hold" nodeType="withEffect">
                                  <p:stCondLst>
                                    <p:cond delay="0"/>
                                  </p:stCondLst>
                                  <p:childTnLst>
                                    <p:set>
                                      <p:cBhvr>
                                        <p:cTn id="15" dur="1" fill="hold">
                                          <p:stCondLst>
                                            <p:cond delay="0"/>
                                          </p:stCondLst>
                                        </p:cTn>
                                        <p:tgtEl>
                                          <p:spTgt spid="15363"/>
                                        </p:tgtEl>
                                        <p:attrNameLst>
                                          <p:attrName>style.visibility</p:attrName>
                                        </p:attrNameLst>
                                      </p:cBhvr>
                                      <p:to>
                                        <p:strVal val="visible"/>
                                      </p:to>
                                    </p:set>
                                    <p:animEffect transition="in" filter="diamond(in)">
                                      <p:cBhvr>
                                        <p:cTn id="16" dur="20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αστυνομια5.jpg"/>
          <p:cNvPicPr>
            <a:picLocks noGrp="1" noChangeAspect="1"/>
          </p:cNvPicPr>
          <p:nvPr>
            <p:ph idx="1"/>
          </p:nvPr>
        </p:nvPicPr>
        <p:blipFill>
          <a:blip r:embed="rId2" cstate="print"/>
          <a:stretch>
            <a:fillRect/>
          </a:stretch>
        </p:blipFill>
        <p:spPr>
          <a:xfrm>
            <a:off x="1187624" y="980728"/>
            <a:ext cx="6923456" cy="478631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Αρμοδιότητες</a:t>
            </a:r>
            <a:endParaRPr lang="el-GR" dirty="0"/>
          </a:p>
        </p:txBody>
      </p:sp>
      <p:sp>
        <p:nvSpPr>
          <p:cNvPr id="3" name="2 - Θέση περιεχομένου"/>
          <p:cNvSpPr>
            <a:spLocks noGrp="1"/>
          </p:cNvSpPr>
          <p:nvPr>
            <p:ph idx="1"/>
          </p:nvPr>
        </p:nvSpPr>
        <p:spPr/>
        <p:txBody>
          <a:bodyPr>
            <a:normAutofit fontScale="92500" lnSpcReduction="10000"/>
          </a:bodyPr>
          <a:lstStyle/>
          <a:p>
            <a:pPr>
              <a:buNone/>
            </a:pPr>
            <a:r>
              <a:rPr lang="el-GR" dirty="0" smtClean="0"/>
              <a:t>    Ο αστυνομικός που περιπολεί, αν δεχτεί οποιοδήποτε σήμα από συναδέλφους του για βοήθεια, σε περίπτωση κλοπών, ληστειών, ένοπλων ή βίαιων επεισοδίων στα γήπεδα ή σε άλλους δημόσιους χώρους, συγκρούσεων αυτοκινήτων, μεταφοράς τραυματισμένων στο νοσοκομείο, πηγαίνει αμέσως στο σημείο του περιστατικού και επεμβαίνει ανάλογα με την περίπτωση.</a:t>
            </a:r>
            <a:br>
              <a:rPr lang="el-GR" dirty="0" smtClean="0"/>
            </a:b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Εκπαίδευση</a:t>
            </a:r>
            <a:endParaRPr lang="el-GR" dirty="0"/>
          </a:p>
        </p:txBody>
      </p:sp>
      <p:sp>
        <p:nvSpPr>
          <p:cNvPr id="3" name="2 - Θέση περιεχομένου"/>
          <p:cNvSpPr>
            <a:spLocks noGrp="1"/>
          </p:cNvSpPr>
          <p:nvPr>
            <p:ph idx="1"/>
          </p:nvPr>
        </p:nvSpPr>
        <p:spPr/>
        <p:txBody>
          <a:bodyPr>
            <a:normAutofit fontScale="77500" lnSpcReduction="20000"/>
          </a:bodyPr>
          <a:lstStyle/>
          <a:p>
            <a:pPr>
              <a:buNone/>
            </a:pPr>
            <a:r>
              <a:rPr lang="el-GR" dirty="0" smtClean="0"/>
              <a:t>     Για να ακολουθήσει κάποιος το επάγγελμα, πρέπει να έχει αποφοιτήσει από το λύκειο, να συγκεντρώσει τον απαραίτητο αριθμό μορίων στις Γενικές Εξετάσεις και να έχει λάβει μέρος στις προκαταρκτικές εξετάσεις (ψυχοτεχνικές, υγειονομικές και αθλητικές δοκιμασίες) για να εισαχθεί στις σχολές της Αστυνομικής Ακαδημίας, δηλαδή στη Σχολή Αστυφυλάκων ή στη Σχολή Αξιωματικών Ελληνικής Αστυνομίας. Η Σχολή Αστυφυλάκων θεωρείται ισότιμη με Τ.Ε.Ι., ενώ η Σχολή Αξιωματικών Ελληνικής Αστυνομίας είναι ισοδύναμη με Α.Ε.Ι. και σε αυτήν εισάγονται τόσο πολίτες, όσο και κατώτεροι αστυνομικοί.</a:t>
            </a:r>
            <a:br>
              <a:rPr lang="el-GR" dirty="0" smtClean="0"/>
            </a:b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tovima.gr/oldPhotos/assstybaraz.jpg"/>
          <p:cNvPicPr>
            <a:picLocks noChangeAspect="1" noChangeArrowheads="1"/>
          </p:cNvPicPr>
          <p:nvPr/>
        </p:nvPicPr>
        <p:blipFill>
          <a:blip r:embed="rId2" cstate="print"/>
          <a:srcRect/>
          <a:stretch>
            <a:fillRect/>
          </a:stretch>
        </p:blipFill>
        <p:spPr bwMode="auto">
          <a:xfrm>
            <a:off x="0" y="404664"/>
            <a:ext cx="9144000" cy="61062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heckerboard(across)">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Δημοτικός">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ημοτικός">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TotalTime>
  <Words>315</Words>
  <Application>Microsoft Office PowerPoint</Application>
  <PresentationFormat>Προβολή στην οθόνη (4:3)</PresentationFormat>
  <Paragraphs>21</Paragraphs>
  <Slides>12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12</vt:i4>
      </vt:variant>
    </vt:vector>
  </HeadingPairs>
  <TitlesOfParts>
    <vt:vector size="13" baseType="lpstr">
      <vt:lpstr>Θέμα του Office</vt:lpstr>
      <vt:lpstr>Μονογραφίες Επαγγελμάτων</vt:lpstr>
      <vt:lpstr>Διαφάνεια 2</vt:lpstr>
      <vt:lpstr>Περιεχόμενα</vt:lpstr>
      <vt:lpstr>Ορισμός</vt:lpstr>
      <vt:lpstr>Περιγραφή</vt:lpstr>
      <vt:lpstr>Διαφάνεια 6</vt:lpstr>
      <vt:lpstr>Αρμοδιότητες</vt:lpstr>
      <vt:lpstr>Εκπαίδευση</vt:lpstr>
      <vt:lpstr>Διαφάνεια 9</vt:lpstr>
      <vt:lpstr>Μέλλον</vt:lpstr>
      <vt:lpstr>Συνθήκες εργασίας</vt:lpstr>
      <vt:lpstr>Διαφάνεια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Αστυνομικός</dc:title>
  <dc:creator>Gymnasio</dc:creator>
  <cp:lastModifiedBy>Gymnasio</cp:lastModifiedBy>
  <cp:revision>6</cp:revision>
  <dcterms:created xsi:type="dcterms:W3CDTF">2012-04-29T08:47:09Z</dcterms:created>
  <dcterms:modified xsi:type="dcterms:W3CDTF">2012-04-29T09:42:38Z</dcterms:modified>
</cp:coreProperties>
</file>