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Classeur1" TargetMode="External"/><Relationship Id="rId1" Type="http://schemas.openxmlformats.org/officeDocument/2006/relationships/themeOverride" Target="../theme/themeOverride5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Classeur1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fr-FR"/>
              <a:t>Nombre d'handicapés</a:t>
            </a:r>
            <a:r>
              <a:rPr lang="fr-FR" baseline="0"/>
              <a:t> dans l'entreprise</a:t>
            </a:r>
            <a:endParaRPr lang="fr-FR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Nbre d'handicapés</c:v>
          </c:tx>
          <c:cat>
            <c:numLit>
              <c:formatCode>Γενικός τύπος</c:formatCode>
              <c:ptCount val="3"/>
              <c:pt idx="0">
                <c:v>2010</c:v>
              </c:pt>
              <c:pt idx="1">
                <c:v>2011</c:v>
              </c:pt>
              <c:pt idx="2">
                <c:v>2012</c:v>
              </c:pt>
            </c:numLit>
          </c:cat>
          <c:val>
            <c:numRef>
              <c:f>Feuil1!$B$15:$B$17</c:f>
              <c:numCache>
                <c:formatCode>Γενικός τύπος</c:formatCode>
                <c:ptCount val="3"/>
                <c:pt idx="0">
                  <c:v>17</c:v>
                </c:pt>
                <c:pt idx="1">
                  <c:v>17</c:v>
                </c:pt>
                <c:pt idx="2">
                  <c:v>21</c:v>
                </c:pt>
              </c:numCache>
            </c:numRef>
          </c:val>
        </c:ser>
        <c:ser>
          <c:idx val="1"/>
          <c:order val="1"/>
          <c:tx>
            <c:v>Nbre d'handicapés suite à une accident du travail dans l'établissement</c:v>
          </c:tx>
          <c:cat>
            <c:numLit>
              <c:formatCode>Γενικός τύπος</c:formatCode>
              <c:ptCount val="3"/>
              <c:pt idx="0">
                <c:v>2010</c:v>
              </c:pt>
              <c:pt idx="1">
                <c:v>2011</c:v>
              </c:pt>
              <c:pt idx="2">
                <c:v>2012</c:v>
              </c:pt>
            </c:numLit>
          </c:cat>
          <c:val>
            <c:numRef>
              <c:f>Feuil1!$C$15:$C$17</c:f>
              <c:numCache>
                <c:formatCode>Γενικός τύπος</c:formatCode>
                <c:ptCount val="3"/>
                <c:pt idx="0">
                  <c:v>11</c:v>
                </c:pt>
                <c:pt idx="1">
                  <c:v>11</c:v>
                </c:pt>
                <c:pt idx="2">
                  <c:v>14</c:v>
                </c:pt>
              </c:numCache>
            </c:numRef>
          </c:val>
        </c:ser>
        <c:axId val="48626688"/>
        <c:axId val="67155072"/>
      </c:barChart>
      <c:catAx>
        <c:axId val="486266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FR"/>
                  <a:t>Année</a:t>
                </a:r>
              </a:p>
            </c:rich>
          </c:tx>
          <c:layout/>
        </c:title>
        <c:numFmt formatCode="Γενικός τύπος" sourceLinked="1"/>
        <c:majorTickMark val="none"/>
        <c:tickLblPos val="nextTo"/>
        <c:crossAx val="67155072"/>
        <c:crosses val="autoZero"/>
        <c:auto val="1"/>
        <c:lblAlgn val="ctr"/>
        <c:lblOffset val="100"/>
      </c:catAx>
      <c:valAx>
        <c:axId val="6715507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r-FR"/>
                  <a:t>Effectif</a:t>
                </a:r>
              </a:p>
            </c:rich>
          </c:tx>
          <c:layout/>
        </c:title>
        <c:numFmt formatCode="Γενικός τύπος" sourceLinked="1"/>
        <c:tickLblPos val="nextTo"/>
        <c:crossAx val="4862668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400" dirty="0"/>
              <a:t>Evolution des </a:t>
            </a:r>
            <a:r>
              <a:rPr lang="en-US" sz="1400" dirty="0" err="1"/>
              <a:t>effectifs</a:t>
            </a:r>
            <a:r>
              <a:rPr lang="en-US" sz="1400" dirty="0"/>
              <a:t> </a:t>
            </a:r>
            <a:r>
              <a:rPr lang="en-US" sz="1400" dirty="0" err="1"/>
              <a:t>dans</a:t>
            </a:r>
            <a:r>
              <a:rPr lang="en-US" sz="1400" dirty="0"/>
              <a:t> </a:t>
            </a:r>
            <a:r>
              <a:rPr lang="en-US" sz="1400" dirty="0" err="1"/>
              <a:t>l'entreprise</a:t>
            </a:r>
            <a:r>
              <a:rPr lang="en-US" sz="1400" dirty="0"/>
              <a:t> Yoplait du Mans</a:t>
            </a:r>
          </a:p>
        </c:rich>
      </c:tx>
      <c:layout>
        <c:manualLayout>
          <c:xMode val="edge"/>
          <c:yMode val="edge"/>
          <c:x val="0.15728420389645426"/>
          <c:y val="0"/>
        </c:manualLayout>
      </c:layout>
    </c:title>
    <c:plotArea>
      <c:layout/>
      <c:barChart>
        <c:barDir val="col"/>
        <c:grouping val="clustered"/>
        <c:ser>
          <c:idx val="1"/>
          <c:order val="0"/>
          <c:tx>
            <c:strRef>
              <c:f>Feuil1!$B$1</c:f>
              <c:strCache>
                <c:ptCount val="1"/>
                <c:pt idx="0">
                  <c:v>Effectifs</c:v>
                </c:pt>
              </c:strCache>
            </c:strRef>
          </c:tx>
          <c:cat>
            <c:numLit>
              <c:formatCode>Γενικός τύπος</c:formatCode>
              <c:ptCount val="10"/>
              <c:pt idx="0">
                <c:v>2002</c:v>
              </c:pt>
              <c:pt idx="1">
                <c:v>2003</c:v>
              </c:pt>
              <c:pt idx="2">
                <c:v>2005</c:v>
              </c:pt>
              <c:pt idx="3">
                <c:v>2007</c:v>
              </c:pt>
              <c:pt idx="4">
                <c:v>2008</c:v>
              </c:pt>
              <c:pt idx="5">
                <c:v>2009</c:v>
              </c:pt>
              <c:pt idx="6">
                <c:v>2010</c:v>
              </c:pt>
              <c:pt idx="7">
                <c:v>2011</c:v>
              </c:pt>
              <c:pt idx="8">
                <c:v>2012</c:v>
              </c:pt>
              <c:pt idx="9">
                <c:v>2013</c:v>
              </c:pt>
            </c:numLit>
          </c:cat>
          <c:val>
            <c:numRef>
              <c:f>Feuil1!$B$2:$B$11</c:f>
              <c:numCache>
                <c:formatCode>Γενικός τύπος</c:formatCode>
                <c:ptCount val="10"/>
                <c:pt idx="0">
                  <c:v>400</c:v>
                </c:pt>
                <c:pt idx="1">
                  <c:v>372</c:v>
                </c:pt>
                <c:pt idx="2">
                  <c:v>301</c:v>
                </c:pt>
                <c:pt idx="3">
                  <c:v>310</c:v>
                </c:pt>
                <c:pt idx="4">
                  <c:v>306</c:v>
                </c:pt>
                <c:pt idx="5">
                  <c:v>290</c:v>
                </c:pt>
                <c:pt idx="6">
                  <c:v>283</c:v>
                </c:pt>
                <c:pt idx="7">
                  <c:v>303</c:v>
                </c:pt>
                <c:pt idx="8">
                  <c:v>312</c:v>
                </c:pt>
                <c:pt idx="9">
                  <c:v>302</c:v>
                </c:pt>
              </c:numCache>
            </c:numRef>
          </c:val>
        </c:ser>
        <c:axId val="67519616"/>
        <c:axId val="67521536"/>
      </c:barChart>
      <c:catAx>
        <c:axId val="675196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FR"/>
                  <a:t>Année</a:t>
                </a:r>
              </a:p>
            </c:rich>
          </c:tx>
          <c:layout/>
        </c:title>
        <c:numFmt formatCode="Γενικός τύπος" sourceLinked="1"/>
        <c:majorTickMark val="none"/>
        <c:tickLblPos val="nextTo"/>
        <c:crossAx val="67521536"/>
        <c:crosses val="autoZero"/>
        <c:auto val="1"/>
        <c:lblAlgn val="ctr"/>
        <c:lblOffset val="100"/>
      </c:catAx>
      <c:valAx>
        <c:axId val="6752153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r-FR"/>
                  <a:t>Effectifs</a:t>
                </a:r>
              </a:p>
            </c:rich>
          </c:tx>
          <c:layout/>
        </c:title>
        <c:numFmt formatCode="Γενικός τύπος" sourceLinked="1"/>
        <c:tickLblPos val="nextTo"/>
        <c:crossAx val="6751961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e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e lib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Connecteur droit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11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04C7311-DC21-430A-AFE6-883180F5DE51}" type="datetimeFigureOut">
              <a:rPr lang="fr-FR"/>
              <a:pPr>
                <a:defRPr/>
              </a:pPr>
              <a:t>26/10/2013</a:t>
            </a:fld>
            <a:endParaRPr lang="fr-FR"/>
          </a:p>
        </p:txBody>
      </p:sp>
      <p:sp>
        <p:nvSpPr>
          <p:cNvPr id="12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3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AF1F3B3-32AF-49D1-83CE-4EDACFDEE66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583E2-FC5A-4591-AAFB-F27FBBDA10D8}" type="datetimeFigureOut">
              <a:rPr lang="fr-FR"/>
              <a:pPr>
                <a:defRPr/>
              </a:pPr>
              <a:t>26/10/2013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3C423-19F6-4E4B-9F13-2EB7BDFAD6A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098BF-6178-40E1-AA4A-3577F12759FC}" type="datetimeFigureOut">
              <a:rPr lang="fr-FR"/>
              <a:pPr>
                <a:defRPr/>
              </a:pPr>
              <a:t>26/10/2013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9C441-631E-44A1-8344-28792CAB0CF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DFEFA-531A-4CE3-A498-7832185BF181}" type="datetimeFigureOut">
              <a:rPr lang="fr-FR"/>
              <a:pPr>
                <a:defRPr/>
              </a:pPr>
              <a:t>26/10/2013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4F943-34FE-4FB8-84C2-03F797B51AB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21FCBF-0397-4ED4-B95A-0312CE49F901}" type="datetimeFigureOut">
              <a:rPr lang="fr-FR"/>
              <a:pPr>
                <a:defRPr/>
              </a:pPr>
              <a:t>26/10/2013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30EED9-6E80-41EB-BABB-0B3A693287C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6DE3FE-A66E-4978-8521-98CEA6CCB4D7}" type="datetimeFigureOut">
              <a:rPr lang="fr-FR"/>
              <a:pPr>
                <a:defRPr/>
              </a:pPr>
              <a:t>26/10/2013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AF9103-38D8-4869-80DA-51AD481B8CB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5BB517-91A3-4DB5-BE75-A9D19877B8DB}" type="datetimeFigureOut">
              <a:rPr lang="fr-FR"/>
              <a:pPr>
                <a:defRPr/>
              </a:pPr>
              <a:t>26/10/2013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017DE7-02A5-4B80-B874-5915393C869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C163A5-A532-47C6-BE61-338E5C6032A3}" type="datetimeFigureOut">
              <a:rPr lang="fr-FR"/>
              <a:pPr>
                <a:defRPr/>
              </a:pPr>
              <a:t>26/10/2013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7A07D5-4143-419B-BD7F-FFAC524B8D6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508AB-E20E-4C54-9848-FA92E727816A}" type="datetimeFigureOut">
              <a:rPr lang="fr-FR"/>
              <a:pPr>
                <a:defRPr/>
              </a:pPr>
              <a:t>26/10/2013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6F509-92B0-4BDA-9841-B4F74B6B96C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F3824F-EE35-43AA-94D8-945634F9DEB9}" type="datetimeFigureOut">
              <a:rPr lang="fr-FR"/>
              <a:pPr>
                <a:defRPr/>
              </a:pPr>
              <a:t>26/10/2013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88F9F2-CF3C-4CE7-917F-3EDE4594C70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orme libre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Triangle rect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1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5C6E2F1-BF92-4D72-ABD7-F681A0AE5D9B}" type="datetimeFigureOut">
              <a:rPr lang="fr-FR"/>
              <a:pPr>
                <a:defRPr/>
              </a:pPr>
              <a:t>26/10/2013</a:t>
            </a:fld>
            <a:endParaRPr lang="fr-FR"/>
          </a:p>
        </p:txBody>
      </p:sp>
      <p:sp>
        <p:nvSpPr>
          <p:cNvPr id="12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3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28A5F42-40C3-47D4-BFCD-0924F776B03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33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20A5CFF-5B07-4D6A-B121-4B93C8043EEB}" type="datetimeFigureOut">
              <a:rPr lang="fr-FR"/>
              <a:pPr>
                <a:defRPr/>
              </a:pPr>
              <a:t>26/10/2013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9BFF5DE-EA90-4F6C-B02E-011C4063DB9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7" r:id="rId2"/>
    <p:sldLayoutId id="2147483702" r:id="rId3"/>
    <p:sldLayoutId id="2147483703" r:id="rId4"/>
    <p:sldLayoutId id="2147483704" r:id="rId5"/>
    <p:sldLayoutId id="2147483705" r:id="rId6"/>
    <p:sldLayoutId id="2147483698" r:id="rId7"/>
    <p:sldLayoutId id="2147483706" r:id="rId8"/>
    <p:sldLayoutId id="2147483707" r:id="rId9"/>
    <p:sldLayoutId id="2147483699" r:id="rId10"/>
    <p:sldLayoutId id="21474837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larisse\Documents\6EME\COMENIUS%202\musique%20diaporama\I%20remember%20Clifford,%20Micka&#235;l%20Gasche,%20Florent%20Valery.wma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tremblaye-sa.fr/index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://www.moulinex.fr/Pages/Default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hyperlink" Target="http://www.ldc.fr/index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12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hyperlink" Target="http://www.moulinex.fr/Pages/Default.aspx" TargetMode="Externa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829761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EVOLUTION DE QUELQUES ENTREPRISES EN SARTHE DEPUIS 1960.</a:t>
            </a:r>
            <a:endParaRPr lang="fr-FR" dirty="0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403648" y="404664"/>
            <a:ext cx="6407150" cy="64928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fr-FR" b="1" dirty="0">
                <a:solidFill>
                  <a:srgbClr val="FF3300"/>
                </a:solidFill>
                <a:latin typeface="Times New Roman" pitchFamily="18" charset="0"/>
              </a:rPr>
              <a:t>PROJET COMENIUS 2012-2014</a:t>
            </a:r>
          </a:p>
          <a:p>
            <a:pPr algn="ctr"/>
            <a:r>
              <a:rPr lang="fr-FR" b="1" dirty="0">
                <a:solidFill>
                  <a:srgbClr val="FF3300"/>
                </a:solidFill>
                <a:latin typeface="Times New Roman" pitchFamily="18" charset="0"/>
              </a:rPr>
              <a:t>«Les adolescents européens et l’évolution du monde du travail»</a:t>
            </a:r>
          </a:p>
          <a:p>
            <a:endParaRPr lang="fr-FR" dirty="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187624" y="332656"/>
            <a:ext cx="6911975" cy="792162"/>
          </a:xfrm>
          <a:prstGeom prst="roundRect">
            <a:avLst>
              <a:gd name="adj" fmla="val 16667"/>
            </a:avLst>
          </a:prstGeom>
          <a:noFill/>
          <a:ln w="28575" algn="in">
            <a:solidFill>
              <a:srgbClr val="CC3300"/>
            </a:solidFill>
            <a:round/>
            <a:headEnd/>
            <a:tailEnd/>
          </a:ln>
        </p:spPr>
        <p:txBody>
          <a:bodyPr lIns="36576" tIns="36576" rIns="36576" bIns="36576"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211960" y="3789040"/>
            <a:ext cx="4248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 YOPLAIT</a:t>
            </a:r>
          </a:p>
          <a:p>
            <a:pPr>
              <a:buFontTx/>
              <a:buChar char="-"/>
            </a:pPr>
            <a:r>
              <a:rPr lang="fr-FR" dirty="0" smtClean="0"/>
              <a:t> </a:t>
            </a:r>
            <a:r>
              <a:rPr lang="fr-FR" dirty="0" smtClean="0">
                <a:solidFill>
                  <a:srgbClr val="0070C0"/>
                </a:solidFill>
              </a:rPr>
              <a:t>TREMBLAYE</a:t>
            </a:r>
          </a:p>
          <a:p>
            <a:pPr>
              <a:buFontTx/>
              <a:buChar char="-"/>
            </a:pPr>
            <a:r>
              <a:rPr lang="fr-FR" dirty="0" smtClean="0"/>
              <a:t> RILLETTES BAHIER</a:t>
            </a:r>
          </a:p>
          <a:p>
            <a:pPr>
              <a:buFontTx/>
              <a:buChar char="-"/>
            </a:pPr>
            <a:r>
              <a:rPr lang="fr-FR" dirty="0" smtClean="0"/>
              <a:t> </a:t>
            </a:r>
            <a:r>
              <a:rPr lang="fr-FR" dirty="0" smtClean="0">
                <a:solidFill>
                  <a:srgbClr val="FFC000"/>
                </a:solidFill>
              </a:rPr>
              <a:t>MOULINEX</a:t>
            </a:r>
          </a:p>
          <a:p>
            <a:pPr>
              <a:buFontTx/>
              <a:buChar char="-"/>
            </a:pP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LDC</a:t>
            </a:r>
          </a:p>
        </p:txBody>
      </p:sp>
      <p:pic>
        <p:nvPicPr>
          <p:cNvPr id="6" name="Image 1" descr="COMENIUS_300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5373688"/>
            <a:ext cx="1871662" cy="1012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" name="ZoneTexte 3"/>
          <p:cNvSpPr txBox="1">
            <a:spLocks noChangeArrowheads="1"/>
          </p:cNvSpPr>
          <p:nvPr/>
        </p:nvSpPr>
        <p:spPr bwMode="auto">
          <a:xfrm>
            <a:off x="4211960" y="6021288"/>
            <a:ext cx="4464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Trebuchet MS" pitchFamily="34" charset="0"/>
              </a:rPr>
              <a:t>Collège Saint Benoit Maupertuis, Le Mans</a:t>
            </a:r>
          </a:p>
        </p:txBody>
      </p:sp>
      <p:pic>
        <p:nvPicPr>
          <p:cNvPr id="8" name="I remember Clifford, Mickaël Gasche, Florent Valery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67544" y="62068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9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8">
                <p:cTn id="1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2" grpId="0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u="sng" dirty="0" smtClean="0">
                <a:solidFill>
                  <a:schemeClr val="accent2">
                    <a:lumMod val="75000"/>
                  </a:schemeClr>
                </a:solidFill>
              </a:rPr>
              <a:t>YOPLAIT</a:t>
            </a:r>
            <a:endParaRPr lang="fr-FR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43" name="Picture 1" descr="http://www.herbi-mag.com/wp-content/uploads/2010/11/logo_yopla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515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ZoneTexte 4"/>
          <p:cNvSpPr txBox="1">
            <a:spLocks noChangeArrowheads="1"/>
          </p:cNvSpPr>
          <p:nvPr/>
        </p:nvSpPr>
        <p:spPr bwMode="auto">
          <a:xfrm>
            <a:off x="684213" y="1916113"/>
            <a:ext cx="7775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 u="sng" dirty="0">
                <a:latin typeface="Lucida Sans Unicode" pitchFamily="34" charset="0"/>
              </a:rPr>
              <a:t>Carte d’identité </a:t>
            </a:r>
            <a:endParaRPr lang="fr-FR" u="sng" dirty="0">
              <a:latin typeface="Lucida Sans Unicode" pitchFamily="34" charset="0"/>
            </a:endParaRPr>
          </a:p>
        </p:txBody>
      </p:sp>
      <p:sp>
        <p:nvSpPr>
          <p:cNvPr id="10245" name="ZoneTexte 6"/>
          <p:cNvSpPr txBox="1">
            <a:spLocks noChangeArrowheads="1"/>
          </p:cNvSpPr>
          <p:nvPr/>
        </p:nvSpPr>
        <p:spPr bwMode="auto">
          <a:xfrm>
            <a:off x="684213" y="2420938"/>
            <a:ext cx="7632700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fr-FR" dirty="0">
                <a:latin typeface="Lucida Sans Unicode" pitchFamily="34" charset="0"/>
              </a:rPr>
              <a:t> Usine construite en 1966.</a:t>
            </a:r>
          </a:p>
          <a:p>
            <a:endParaRPr lang="fr-FR" dirty="0">
              <a:latin typeface="Lucida Sans Unicode" pitchFamily="34" charset="0"/>
            </a:endParaRPr>
          </a:p>
          <a:p>
            <a:pPr>
              <a:buFontTx/>
              <a:buChar char="-"/>
            </a:pPr>
            <a:r>
              <a:rPr lang="fr-FR" dirty="0">
                <a:latin typeface="Lucida Sans Unicode" pitchFamily="34" charset="0"/>
              </a:rPr>
              <a:t> Effectif actuel en France : 1250 personnes.</a:t>
            </a:r>
          </a:p>
          <a:p>
            <a:endParaRPr lang="fr-FR" dirty="0">
              <a:latin typeface="Lucida Sans Unicode" pitchFamily="34" charset="0"/>
            </a:endParaRPr>
          </a:p>
          <a:p>
            <a:pPr>
              <a:buFontTx/>
              <a:buChar char="-"/>
            </a:pPr>
            <a:r>
              <a:rPr lang="fr-FR" dirty="0">
                <a:latin typeface="Lucida Sans Unicode" pitchFamily="34" charset="0"/>
              </a:rPr>
              <a:t> Horaire de travail : usine ouverte 5 jours sur 6,  avec 15 équipes</a:t>
            </a:r>
          </a:p>
          <a:p>
            <a:r>
              <a:rPr lang="fr-FR" dirty="0">
                <a:latin typeface="Lucida Sans Unicode" pitchFamily="34" charset="0"/>
              </a:rPr>
              <a:t>                               par semaine pour le conditionnement. </a:t>
            </a:r>
          </a:p>
          <a:p>
            <a:r>
              <a:rPr lang="fr-FR" dirty="0">
                <a:latin typeface="Lucida Sans Unicode" pitchFamily="34" charset="0"/>
              </a:rPr>
              <a:t>    </a:t>
            </a:r>
          </a:p>
          <a:p>
            <a:pPr>
              <a:buFontTx/>
              <a:buChar char="-"/>
            </a:pPr>
            <a:r>
              <a:rPr lang="fr-FR" dirty="0">
                <a:latin typeface="Lucida Sans Unicode" pitchFamily="34" charset="0"/>
              </a:rPr>
              <a:t> Produits fabriqués : yaourt, fromage frais, crème fraîche et </a:t>
            </a:r>
          </a:p>
          <a:p>
            <a:r>
              <a:rPr lang="fr-FR" dirty="0">
                <a:latin typeface="Lucida Sans Unicode" pitchFamily="34" charset="0"/>
              </a:rPr>
              <a:t>                                 autres spécialités laitières.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445224"/>
            <a:ext cx="2868612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188640"/>
            <a:ext cx="151880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352" y="5157192"/>
            <a:ext cx="840026" cy="139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5229200"/>
            <a:ext cx="1944216" cy="1389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 advTm="1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44" grpId="0"/>
      <p:bldP spid="102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4525962"/>
          </a:xfrm>
        </p:spPr>
        <p:txBody>
          <a:bodyPr/>
          <a:lstStyle/>
          <a:p>
            <a:pPr eaLnBrk="1" hangingPunct="1"/>
            <a:r>
              <a:rPr lang="fr-FR" sz="2800" dirty="0" smtClean="0"/>
              <a:t>Les effectifs : répartition et évolution </a:t>
            </a:r>
          </a:p>
          <a:p>
            <a:pPr eaLnBrk="1" hangingPunct="1"/>
            <a:endParaRPr lang="fr-FR" sz="2800" dirty="0" smtClean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YOPLAIT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268" name="Picture 1" descr="http://www.herbi-mag.com/wp-content/uploads/2010/11/logo_yopla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3515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187450" y="1700213"/>
          <a:ext cx="7128793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399"/>
                <a:gridCol w="1018399"/>
                <a:gridCol w="1018399"/>
                <a:gridCol w="1018399"/>
                <a:gridCol w="1018399"/>
                <a:gridCol w="1018399"/>
                <a:gridCol w="10183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Années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Cadres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Agent</a:t>
                      </a:r>
                      <a:r>
                        <a:rPr lang="fr-FR" sz="1200" baseline="0" dirty="0" smtClean="0"/>
                        <a:t> de maîtrise et Technicien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Ouvrier et employé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Dont Hommes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Dont </a:t>
                      </a:r>
                      <a:r>
                        <a:rPr lang="fr-FR" sz="1200" baseline="0" dirty="0" smtClean="0"/>
                        <a:t>femmes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Total</a:t>
                      </a:r>
                      <a:endParaRPr lang="fr-F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2010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8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43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265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278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38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316</a:t>
                      </a:r>
                      <a:endParaRPr lang="fr-F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2011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8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269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279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43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323</a:t>
                      </a:r>
                      <a:endParaRPr lang="fr-F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2012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8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43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279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283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47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330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Graphique 6"/>
          <p:cNvGraphicFramePr/>
          <p:nvPr/>
        </p:nvGraphicFramePr>
        <p:xfrm>
          <a:off x="611560" y="36450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phique 7"/>
          <p:cNvGraphicFramePr/>
          <p:nvPr/>
        </p:nvGraphicFramePr>
        <p:xfrm>
          <a:off x="5220072" y="3789041"/>
          <a:ext cx="3702546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260648"/>
            <a:ext cx="839452" cy="813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 advTm="20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  <p:bldP spid="4" grpId="0"/>
      <p:bldGraphic spid="7" grpId="0">
        <p:bldAsOne/>
      </p:bldGraphic>
      <p:bldGraphic spid="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u="sng" dirty="0" smtClean="0">
                <a:solidFill>
                  <a:srgbClr val="0070C0"/>
                </a:solidFill>
              </a:rPr>
              <a:t>TREMBLAYE</a:t>
            </a:r>
            <a:endParaRPr lang="fr-FR" u="sng" dirty="0">
              <a:solidFill>
                <a:srgbClr val="0070C0"/>
              </a:solidFill>
            </a:endParaRPr>
          </a:p>
        </p:txBody>
      </p:sp>
      <p:pic>
        <p:nvPicPr>
          <p:cNvPr id="12291" name="Picture 2" descr="Tremblaye-SA">
            <a:hlinkClick r:id="rId2" tooltip="aller à la page d'accueil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0288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ZoneTexte 4"/>
          <p:cNvSpPr txBox="1">
            <a:spLocks noChangeArrowheads="1"/>
          </p:cNvSpPr>
          <p:nvPr/>
        </p:nvSpPr>
        <p:spPr bwMode="auto">
          <a:xfrm>
            <a:off x="611188" y="1484313"/>
            <a:ext cx="7777162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 u="sng" dirty="0">
                <a:latin typeface="Lucida Sans Unicode" pitchFamily="34" charset="0"/>
              </a:rPr>
              <a:t>Carte d’identité </a:t>
            </a:r>
          </a:p>
          <a:p>
            <a:endParaRPr lang="fr-FR" dirty="0">
              <a:latin typeface="Lucida Sans Unicode" pitchFamily="34" charset="0"/>
            </a:endParaRPr>
          </a:p>
          <a:p>
            <a:pPr>
              <a:buFontTx/>
              <a:buChar char="-"/>
            </a:pPr>
            <a:r>
              <a:rPr lang="fr-FR" dirty="0">
                <a:latin typeface="Lucida Sans Unicode" pitchFamily="34" charset="0"/>
              </a:rPr>
              <a:t>Création  de l’entreprise familiale en 1960.</a:t>
            </a:r>
          </a:p>
          <a:p>
            <a:endParaRPr lang="fr-FR" dirty="0">
              <a:latin typeface="Lucida Sans Unicode" pitchFamily="34" charset="0"/>
            </a:endParaRPr>
          </a:p>
          <a:p>
            <a:r>
              <a:rPr lang="fr-FR" dirty="0">
                <a:latin typeface="Lucida Sans Unicode" pitchFamily="34" charset="0"/>
              </a:rPr>
              <a:t>- Effectif 500 personnes réparties sur toute la France (9 sites d’exploitation : Le Mans ,Rennes, Paris</a:t>
            </a:r>
            <a:r>
              <a:rPr lang="fr-FR">
                <a:latin typeface="Lucida Sans Unicode" pitchFamily="34" charset="0"/>
              </a:rPr>
              <a:t>, </a:t>
            </a:r>
            <a:r>
              <a:rPr lang="fr-FR" smtClean="0">
                <a:latin typeface="Lucida Sans Unicode" pitchFamily="34" charset="0"/>
              </a:rPr>
              <a:t>Lyon, </a:t>
            </a:r>
            <a:r>
              <a:rPr lang="fr-FR" dirty="0">
                <a:latin typeface="Lucida Sans Unicode" pitchFamily="34" charset="0"/>
              </a:rPr>
              <a:t>Brive, Toulon, Cholet, Epinal et Lens).</a:t>
            </a:r>
          </a:p>
          <a:p>
            <a:r>
              <a:rPr lang="fr-FR" dirty="0">
                <a:latin typeface="Lucida Sans Unicode" pitchFamily="34" charset="0"/>
              </a:rPr>
              <a:t> </a:t>
            </a:r>
          </a:p>
          <a:p>
            <a:r>
              <a:rPr lang="fr-FR" dirty="0">
                <a:latin typeface="Lucida Sans Unicode" pitchFamily="34" charset="0"/>
              </a:rPr>
              <a:t>- Activité : Transport, logistique,  distribution, emballage industriel bois, location.</a:t>
            </a:r>
          </a:p>
        </p:txBody>
      </p:sp>
      <p:pic>
        <p:nvPicPr>
          <p:cNvPr id="12293" name="Picture 2" descr="http://www.tremblaye-sa.fr/images/entete/visuel-transpor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8888" y="4868863"/>
            <a:ext cx="7210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6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2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u="sng" dirty="0" smtClean="0"/>
              <a:t>RILLETTES BAHIER</a:t>
            </a:r>
            <a:endParaRPr lang="fr-FR" u="sng" dirty="0"/>
          </a:p>
        </p:txBody>
      </p:sp>
      <p:pic>
        <p:nvPicPr>
          <p:cNvPr id="13315" name="Picture 2" descr="http://www.bahier.com/wpFichiers/1/1/Ressources/image/logo%20bahier%20base%20line%20fond%20blan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1388" y="0"/>
            <a:ext cx="1852612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http://www.bahier.com/wpFichiers/1/1/Ressources/image/decouvrez%20bahier/logo%2019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31913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ZoneTexte 5"/>
          <p:cNvSpPr txBox="1">
            <a:spLocks noChangeArrowheads="1"/>
          </p:cNvSpPr>
          <p:nvPr/>
        </p:nvSpPr>
        <p:spPr bwMode="auto">
          <a:xfrm>
            <a:off x="755650" y="1989138"/>
            <a:ext cx="727233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 u="sng" dirty="0">
                <a:latin typeface="Lucida Sans Unicode" pitchFamily="34" charset="0"/>
              </a:rPr>
              <a:t>Carte d’identité </a:t>
            </a:r>
          </a:p>
          <a:p>
            <a:endParaRPr lang="fr-FR" dirty="0">
              <a:latin typeface="Lucida Sans Unicode" pitchFamily="34" charset="0"/>
            </a:endParaRPr>
          </a:p>
          <a:p>
            <a:pPr>
              <a:buFontTx/>
              <a:buChar char="-"/>
            </a:pPr>
            <a:r>
              <a:rPr lang="fr-FR" dirty="0">
                <a:latin typeface="Lucida Sans Unicode" pitchFamily="34" charset="0"/>
              </a:rPr>
              <a:t>Effectif : 400 personnes</a:t>
            </a:r>
          </a:p>
          <a:p>
            <a:endParaRPr lang="fr-FR" dirty="0">
              <a:latin typeface="Lucida Sans Unicode" pitchFamily="34" charset="0"/>
            </a:endParaRPr>
          </a:p>
          <a:p>
            <a:r>
              <a:rPr lang="fr-FR" dirty="0">
                <a:latin typeface="Lucida Sans Unicode" pitchFamily="34" charset="0"/>
              </a:rPr>
              <a:t>- 1966 : Régis BAHIER reprend la Boucherie-charcuterie de son père qui prospère jusqu’en 1989, année de construction de l’usine.</a:t>
            </a:r>
          </a:p>
          <a:p>
            <a:endParaRPr lang="fr-FR" dirty="0">
              <a:latin typeface="Lucida Sans Unicode" pitchFamily="34" charset="0"/>
            </a:endParaRPr>
          </a:p>
          <a:p>
            <a:r>
              <a:rPr lang="fr-FR" dirty="0">
                <a:latin typeface="Lucida Sans Unicode" pitchFamily="34" charset="0"/>
              </a:rPr>
              <a:t>- Activité : 5 familles de produits (boudin, rillettes, cochonnailles, produits tripiers et produits de volaille).</a:t>
            </a:r>
          </a:p>
          <a:p>
            <a:r>
              <a:rPr lang="fr-FR" dirty="0">
                <a:latin typeface="Lucida Sans Unicode" pitchFamily="34" charset="0"/>
              </a:rPr>
              <a:t>N°1 </a:t>
            </a:r>
            <a:r>
              <a:rPr lang="fr-FR" dirty="0" smtClean="0">
                <a:latin typeface="Lucida Sans Unicode" pitchFamily="34" charset="0"/>
              </a:rPr>
              <a:t>français du </a:t>
            </a:r>
            <a:r>
              <a:rPr lang="fr-FR" dirty="0">
                <a:latin typeface="Lucida Sans Unicode" pitchFamily="34" charset="0"/>
              </a:rPr>
              <a:t>boudin blanc et noir et </a:t>
            </a:r>
            <a:r>
              <a:rPr lang="fr-FR" dirty="0" smtClean="0">
                <a:latin typeface="Lucida Sans Unicode" pitchFamily="34" charset="0"/>
              </a:rPr>
              <a:t>le n</a:t>
            </a:r>
            <a:r>
              <a:rPr lang="fr-FR" dirty="0">
                <a:latin typeface="Lucida Sans Unicode" pitchFamily="34" charset="0"/>
              </a:rPr>
              <a:t>° </a:t>
            </a:r>
            <a:r>
              <a:rPr lang="fr-FR" dirty="0" smtClean="0">
                <a:latin typeface="Lucida Sans Unicode" pitchFamily="34" charset="0"/>
              </a:rPr>
              <a:t>2 des </a:t>
            </a:r>
            <a:r>
              <a:rPr lang="fr-FR" dirty="0">
                <a:latin typeface="Lucida Sans Unicode" pitchFamily="34" charset="0"/>
              </a:rPr>
              <a:t>rillettes.</a:t>
            </a:r>
          </a:p>
          <a:p>
            <a:endParaRPr lang="fr-FR" dirty="0">
              <a:latin typeface="Lucida Sans Unicode" pitchFamily="34" charset="0"/>
            </a:endParaRPr>
          </a:p>
        </p:txBody>
      </p:sp>
      <p:pic>
        <p:nvPicPr>
          <p:cNvPr id="13318" name="Picture 2" descr="http://www.bahier.com/wpFichiers/1/1/Ressources/image/Packs%20LS/Rillettes%20PORC%20TRADITIONNELLE%20220g%20H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350" y="5300663"/>
            <a:ext cx="8572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4" descr="http://www.bahier.com/wpFichiers/1/1/Ressources/image/B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775" y="5229225"/>
            <a:ext cx="7048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6" descr="http://www.bahier.com/wpFichiers/1/1/Ressources/image/Packs%20LS/New%20BBx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0200" y="5300663"/>
            <a:ext cx="847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8" descr="Tripes Mode de Cae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7400" y="5300663"/>
            <a:ext cx="8096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6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3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3989388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fr-FR" sz="1800" b="1" u="sng" dirty="0" smtClean="0"/>
              <a:t>Carte d’identité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fr-FR" sz="1800" dirty="0" smtClean="0"/>
              <a:t>- Date de création : 1937 en Basse Normandie, à Alençon.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fr-FR" sz="1800" dirty="0" smtClean="0"/>
              <a:t>- Le premier nom : D’abord Moulin-légumes, puis Moulinex en 1957.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fr-FR" sz="1800" dirty="0" smtClean="0"/>
              <a:t>- 2001 : liquidation de l’entreprise, reprise par la société SEB.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fr-FR" sz="1800" dirty="0" smtClean="0"/>
              <a:t>- Les produits : petit électroménager (robot, aspirateur, cafetière, presse-légumes…)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fr-FR" sz="1800" dirty="0" smtClean="0"/>
              <a:t>- Implantation : Fresnay sur Sarthe en 1966, Mamers en 1971, Bayeux, Falaise, Argentan, Mayenne.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fr-FR" sz="1800" dirty="0" smtClean="0"/>
              <a:t>- 1980 : apogée de l’entreprise 180 000 appareils vendus et 10 700 salariés en France.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fr-FR" sz="1800" dirty="0" smtClean="0"/>
              <a:t>- 1986 : licenciement de 1600 employés.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fr-FR" sz="1800" dirty="0" smtClean="0"/>
              <a:t>- 1996 : Fermeture de l’usine de Mamers (390 salariés).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fr-FR" sz="1800" dirty="0" smtClean="0"/>
              <a:t>- 2001 : suppression de 1500 postes en France.</a:t>
            </a:r>
            <a:endParaRPr lang="fr-FR" sz="18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u="sng" dirty="0" smtClean="0">
                <a:solidFill>
                  <a:srgbClr val="FFC000"/>
                </a:solidFill>
              </a:rPr>
              <a:t>MOULINEX</a:t>
            </a:r>
            <a:endParaRPr lang="fr-FR" u="sng" dirty="0">
              <a:solidFill>
                <a:srgbClr val="FFC000"/>
              </a:solidFill>
            </a:endParaRPr>
          </a:p>
        </p:txBody>
      </p:sp>
      <p:pic>
        <p:nvPicPr>
          <p:cNvPr id="14340" name="Picture 2" descr="http://www.moulinex.fr/sitecollectionimages/logo_moulinex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0478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 descr="http://ts1.mm.bing.net/th?id=H.4799274908254916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25" y="4508500"/>
            <a:ext cx="21336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4" descr="http://ts2.mm.bing.net/th?id=H.5017643929700397&amp;pid=15.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1725" y="188913"/>
            <a:ext cx="14859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6" descr="http://ts4.mm.bing.net/th?id=H.5001464778590683&amp;pid=15.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764704"/>
            <a:ext cx="914400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26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6" presetClass="entr" presetSubtype="2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6" presetClass="entr" presetSubtype="2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6" presetClass="entr" presetSubtype="2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16" presetClass="entr" presetSubtype="2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16" presetClass="entr" presetSubtype="2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16" presetClass="entr" presetSubtype="2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16" presetClass="entr" presetSubtype="2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000"/>
                            </p:stCondLst>
                            <p:childTnLst>
                              <p:par>
                                <p:cTn id="38" presetID="16" presetClass="entr" presetSubtype="2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8000"/>
                            </p:stCondLst>
                            <p:childTnLst>
                              <p:par>
                                <p:cTn id="42" presetID="16" presetClass="entr" presetSubtype="2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0"/>
                            </p:stCondLst>
                            <p:childTnLst>
                              <p:par>
                                <p:cTn id="46" presetID="16" presetClass="entr" presetSubtype="2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000"/>
                            </p:stCondLst>
                            <p:childTnLst>
                              <p:par>
                                <p:cTn id="5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40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contenu 2"/>
          <p:cNvSpPr>
            <a:spLocks noGrp="1"/>
          </p:cNvSpPr>
          <p:nvPr>
            <p:ph idx="1"/>
          </p:nvPr>
        </p:nvSpPr>
        <p:spPr>
          <a:xfrm>
            <a:off x="468313" y="2349500"/>
            <a:ext cx="8229600" cy="3195638"/>
          </a:xfrm>
        </p:spPr>
        <p:txBody>
          <a:bodyPr/>
          <a:lstStyle/>
          <a:p>
            <a:pPr eaLnBrk="1" hangingPunct="1"/>
            <a:r>
              <a:rPr lang="fr-FR" sz="1800" b="1" u="sng" dirty="0" smtClean="0"/>
              <a:t>Carte d’identité </a:t>
            </a:r>
          </a:p>
          <a:p>
            <a:pPr eaLnBrk="1" hangingPunct="1">
              <a:buFont typeface="Wingdings 3" pitchFamily="18" charset="2"/>
              <a:buNone/>
            </a:pPr>
            <a:r>
              <a:rPr lang="fr-FR" sz="1800" dirty="0" smtClean="0"/>
              <a:t>- Date de création : 1958, un groupe d’hommes décident de sauver le « poulet fermier ».</a:t>
            </a:r>
          </a:p>
          <a:p>
            <a:pPr eaLnBrk="1" hangingPunct="1">
              <a:buFont typeface="Wingdings 3" pitchFamily="18" charset="2"/>
              <a:buNone/>
            </a:pPr>
            <a:r>
              <a:rPr lang="fr-FR" sz="1800" dirty="0" smtClean="0"/>
              <a:t>- Les produits : poulets, canard, pintades et dindes. </a:t>
            </a:r>
          </a:p>
          <a:p>
            <a:pPr eaLnBrk="1" hangingPunct="1">
              <a:buFont typeface="Wingdings 3" pitchFamily="18" charset="2"/>
              <a:buNone/>
            </a:pPr>
            <a:r>
              <a:rPr lang="fr-FR" sz="1800" dirty="0" smtClean="0"/>
              <a:t>- Depuis 1988 : une filière œufs a été créée. Ils sont présents dans les produits de la marque « Marie » </a:t>
            </a:r>
            <a:r>
              <a:rPr lang="fr-FR" sz="1800" smtClean="0"/>
              <a:t>ainsi que «</a:t>
            </a:r>
            <a:r>
              <a:rPr lang="fr-FR" sz="1800" dirty="0" smtClean="0"/>
              <a:t> Gâteau St Michel ».</a:t>
            </a:r>
          </a:p>
          <a:p>
            <a:pPr eaLnBrk="1" hangingPunct="1">
              <a:buFont typeface="Wingdings 3" pitchFamily="18" charset="2"/>
              <a:buNone/>
            </a:pPr>
            <a:r>
              <a:rPr lang="fr-FR" sz="1800" dirty="0" smtClean="0"/>
              <a:t>- Effectifs des éleveurs fermiers de Loué : 1050 agriculteurs.</a:t>
            </a:r>
          </a:p>
          <a:p>
            <a:pPr eaLnBrk="1" hangingPunct="1">
              <a:buFont typeface="Wingdings 3" pitchFamily="18" charset="2"/>
              <a:buNone/>
            </a:pPr>
            <a:r>
              <a:rPr lang="fr-FR" sz="1800" dirty="0" smtClean="0"/>
              <a:t>- Depuis 1994 : production de volailles et d’œufs labellisés BIO.</a:t>
            </a:r>
          </a:p>
          <a:p>
            <a:pPr eaLnBrk="1" hangingPunct="1">
              <a:buFont typeface="Wingdings 3" pitchFamily="18" charset="2"/>
              <a:buNone/>
            </a:pPr>
            <a:r>
              <a:rPr lang="fr-FR" sz="1800" dirty="0" smtClean="0"/>
              <a:t>- 800 000 arbres replantés en 50 ans et 1500 km de haies,</a:t>
            </a:r>
          </a:p>
          <a:p>
            <a:pPr eaLnBrk="1" hangingPunct="1">
              <a:buFont typeface="Wingdings 3" pitchFamily="18" charset="2"/>
              <a:buNone/>
            </a:pPr>
            <a:r>
              <a:rPr lang="fr-FR" sz="1800" dirty="0" smtClean="0"/>
              <a:t>- 28 millions de volailles produites et 25 millions de boîte d’œufs.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u="sng" dirty="0" smtClean="0">
                <a:solidFill>
                  <a:srgbClr val="00B050"/>
                </a:solidFill>
              </a:rPr>
              <a:t>LDC</a:t>
            </a:r>
            <a:r>
              <a:rPr lang="fr-FR" dirty="0" smtClean="0">
                <a:solidFill>
                  <a:srgbClr val="00B050"/>
                </a:solidFill>
              </a:rPr>
              <a:t> (POULETS DE LOUE)</a:t>
            </a:r>
            <a:endParaRPr lang="fr-FR" dirty="0">
              <a:solidFill>
                <a:srgbClr val="00B050"/>
              </a:solidFill>
            </a:endParaRPr>
          </a:p>
        </p:txBody>
      </p:sp>
      <p:pic>
        <p:nvPicPr>
          <p:cNvPr id="15364" name="Picture 2" descr="http://www.ldc.fr/templates/actualite/images/logo-ldc_fr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716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4" descr="http://ts3.mm.bing.net/th?id=H.4684964357801430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75650" y="115888"/>
            <a:ext cx="768350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Lucida Sans Unicode" pitchFamily="34" charset="0"/>
            </a:endParaRPr>
          </a:p>
        </p:txBody>
      </p:sp>
    </p:spTree>
  </p:cSld>
  <p:clrMapOvr>
    <a:masterClrMapping/>
  </p:clrMapOvr>
  <p:transition spd="med" advClick="0" advTm="2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2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2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20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20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20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20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000"/>
                            </p:stCondLst>
                            <p:childTnLst>
                              <p:par>
                                <p:cTn id="3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2000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306887"/>
          </a:xfrm>
        </p:spPr>
        <p:txBody>
          <a:bodyPr/>
          <a:lstStyle/>
          <a:p>
            <a:pPr eaLnBrk="1" hangingPunct="1"/>
            <a:r>
              <a:rPr lang="fr-FR" sz="1800" dirty="0" smtClean="0"/>
              <a:t>Depuis les années 60, les entreprises en Sarthe ont prospéré tant dans l’industrie agro-alimentaire (</a:t>
            </a:r>
            <a:r>
              <a:rPr lang="fr-FR" sz="1800" dirty="0" err="1" smtClean="0"/>
              <a:t>Bahier</a:t>
            </a:r>
            <a:r>
              <a:rPr lang="fr-FR" sz="1800" dirty="0" smtClean="0"/>
              <a:t>, LDC, Yoplait) que dans le transport (</a:t>
            </a:r>
            <a:r>
              <a:rPr lang="fr-FR" sz="1800" dirty="0" err="1" smtClean="0"/>
              <a:t>Tremblaye</a:t>
            </a:r>
            <a:r>
              <a:rPr lang="fr-FR" sz="1800" dirty="0" smtClean="0"/>
              <a:t>).</a:t>
            </a:r>
          </a:p>
          <a:p>
            <a:pPr eaLnBrk="1" hangingPunct="1">
              <a:buFont typeface="Wingdings 3" pitchFamily="18" charset="2"/>
              <a:buNone/>
            </a:pPr>
            <a:endParaRPr lang="fr-FR" sz="1800" dirty="0" smtClean="0"/>
          </a:p>
          <a:p>
            <a:pPr eaLnBrk="1" hangingPunct="1"/>
            <a:r>
              <a:rPr lang="fr-FR" sz="1800" dirty="0" smtClean="0"/>
              <a:t>Seul le groupe Moulinex n’existe plus. C’est le reflet que la France est moins industrielle qu’à la fin du XIXème siècle.</a:t>
            </a:r>
          </a:p>
          <a:p>
            <a:pPr eaLnBrk="1" hangingPunct="1">
              <a:buFont typeface="Wingdings 3" pitchFamily="18" charset="2"/>
              <a:buNone/>
            </a:pPr>
            <a:endParaRPr lang="fr-FR" sz="1800" dirty="0" smtClean="0"/>
          </a:p>
          <a:p>
            <a:pPr eaLnBrk="1" hangingPunct="1"/>
            <a:r>
              <a:rPr lang="fr-FR" sz="1800" dirty="0" smtClean="0"/>
              <a:t>Il existe encore de nombreuses autres entreprises comme les </a:t>
            </a:r>
            <a:r>
              <a:rPr lang="fr-FR" sz="1800" b="1" dirty="0" smtClean="0"/>
              <a:t>papèteries du </a:t>
            </a:r>
            <a:r>
              <a:rPr lang="fr-FR" sz="1800" b="1" dirty="0" err="1" smtClean="0"/>
              <a:t>Bourray</a:t>
            </a:r>
            <a:r>
              <a:rPr lang="fr-FR" sz="1800" b="1" dirty="0" smtClean="0"/>
              <a:t> </a:t>
            </a:r>
            <a:r>
              <a:rPr lang="fr-FR" sz="1800" dirty="0" smtClean="0"/>
              <a:t>(fabrication de papier recyclé depuis 1951), </a:t>
            </a:r>
            <a:r>
              <a:rPr lang="fr-FR" sz="1800" b="1" dirty="0" smtClean="0"/>
              <a:t>l’entreprise de bâtiment public </a:t>
            </a:r>
            <a:r>
              <a:rPr lang="fr-FR" sz="1800" b="1" dirty="0" err="1" smtClean="0"/>
              <a:t>Fournigault</a:t>
            </a:r>
            <a:r>
              <a:rPr lang="fr-FR" sz="1800" b="1" dirty="0" smtClean="0"/>
              <a:t> </a:t>
            </a:r>
            <a:r>
              <a:rPr lang="fr-FR" sz="1800" dirty="0" smtClean="0"/>
              <a:t>depuis 1956 ou la </a:t>
            </a:r>
            <a:r>
              <a:rPr lang="fr-FR" sz="1800" b="1" dirty="0" smtClean="0"/>
              <a:t>S.A.R.R</a:t>
            </a:r>
            <a:r>
              <a:rPr lang="fr-FR" sz="1800" dirty="0" smtClean="0"/>
              <a:t> (Signalisation Accessoires Revêtements Réflecteurs) depuis 1956.</a:t>
            </a:r>
          </a:p>
          <a:p>
            <a:pPr eaLnBrk="1" hangingPunct="1">
              <a:buFont typeface="Wingdings 3" pitchFamily="18" charset="2"/>
              <a:buNone/>
            </a:pPr>
            <a:r>
              <a:rPr lang="fr-FR" dirty="0" smtClean="0"/>
              <a:t>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Conclusion</a:t>
            </a:r>
            <a:endParaRPr lang="fr-FR" dirty="0"/>
          </a:p>
        </p:txBody>
      </p:sp>
      <p:pic>
        <p:nvPicPr>
          <p:cNvPr id="16388" name="Image 2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5445125"/>
            <a:ext cx="898525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" descr="http://www.cbfournigault.com/images/cbf-elyssa-constructio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732463"/>
            <a:ext cx="518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4" descr="Arjowiggins graphi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525" y="5445125"/>
            <a:ext cx="15335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2" descr="http://www.moulinex.fr/sitecollectionimages/logo_moulinex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20478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2" descr="http://www.bahier.com/wpFichiers/1/1/Ressources/image/logo%20bahier%20base%20line%20fond%20blanc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91388" y="0"/>
            <a:ext cx="1852612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20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20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20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Rotonde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Rotonde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Rotonde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Rotonde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241</TotalTime>
  <Words>524</Words>
  <Application>Microsoft Office PowerPoint</Application>
  <PresentationFormat>Προβολή στην οθόνη (4:3)</PresentationFormat>
  <Paragraphs>100</Paragraphs>
  <Slides>8</Slides>
  <Notes>0</Notes>
  <HiddenSlides>0</HiddenSlides>
  <MMClips>1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Rotonde</vt:lpstr>
      <vt:lpstr>EVOLUTION DE QUELQUES ENTREPRISES EN SARTHE DEPUIS 1960.</vt:lpstr>
      <vt:lpstr>YOPLAIT</vt:lpstr>
      <vt:lpstr>YOPLAIT</vt:lpstr>
      <vt:lpstr>TREMBLAYE</vt:lpstr>
      <vt:lpstr>RILLETTES BAHIER</vt:lpstr>
      <vt:lpstr>MOULINEX</vt:lpstr>
      <vt:lpstr>LDC (POULETS DE LOUE)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DES ENTREPISES EN SARTHE DEPUIS 1960.</dc:title>
  <dc:creator>Clarisse</dc:creator>
  <cp:lastModifiedBy>Stavros</cp:lastModifiedBy>
  <cp:revision>45</cp:revision>
  <dcterms:created xsi:type="dcterms:W3CDTF">2013-09-19T15:20:46Z</dcterms:created>
  <dcterms:modified xsi:type="dcterms:W3CDTF">2013-10-26T10:32:16Z</dcterms:modified>
</cp:coreProperties>
</file>