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1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04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8975" y="4821238"/>
            <a:ext cx="5510213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8975" y="4821238"/>
            <a:ext cx="5510213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8975" y="4821238"/>
            <a:ext cx="5510213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8975" y="4821238"/>
            <a:ext cx="5510213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8975" y="4821238"/>
            <a:ext cx="5510213" cy="3944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973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663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20547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30072" y="159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7587" y="32543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3508" y="53832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4796" y="540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3372" y="28495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7282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10717" y="54117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976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6332" y="15636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690" y="41449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650" y="54213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650" y="28686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00775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00775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1C851028-B168-4858-AA87-0A3955D5D343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0725" y="5719763"/>
            <a:ext cx="3776663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620E90-17E7-4E1A-8CC0-9A0DF5EF608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73FE-1E81-47D5-B3C2-51C6621A7F77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D646-1BC3-4B5C-861A-08DB0C18792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0FFA-FAD5-45D5-A341-BC02725B7734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E324-76EF-4F24-9361-3D2F34DF832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1012-EB9B-4947-A9DA-05345B82ABE1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BEDD-3242-47D1-9C22-0BBA2AEC3EF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8DF0-79C0-444D-8C16-7F82A5858B41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D096-BE4E-4457-B872-EC38DE5CEB2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050C-3FAF-4DC4-B915-BD0C02886000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5A0D-30B3-4463-8BBA-605CD62AD26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CA40-2630-43C0-8763-D520FE87DF36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9E43-24A1-42D5-BBEE-35E8839525C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3EA5-7F41-427E-BFF0-EA31771CE454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BAB7-7AB4-488E-B18A-FB529C5C72D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7587-D277-4930-9F92-E0686A65188F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91A5-5A68-4822-87DB-89C94159328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973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663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20547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30072" y="159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7587" y="32543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3508" y="53832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4796" y="540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3372" y="28495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7282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10717" y="54117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976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6332" y="15636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690" y="41449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650" y="54213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650" y="28686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08088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00775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2B4B-7393-4721-8A0F-F317520E1DFD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DDB7-AC57-4076-81E4-DF911B498B4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8075" y="5724525"/>
            <a:ext cx="4659313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973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663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20547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30072" y="159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7587" y="32543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3508" y="53832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4796" y="54022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3372" y="28495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7282" y="41259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10717" y="54117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9767" y="28590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6332" y="1563688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690" y="414496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650" y="54213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650" y="2868613"/>
              <a:ext cx="160141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08088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00775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846D-ED28-40D1-A01A-6633B8C63CAB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075" y="5724525"/>
            <a:ext cx="4659313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2FA7-C912-47FD-A588-DA411460671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2925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95" y="0"/>
                  <a:ext cx="7620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973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163" y="0"/>
                  <a:ext cx="7620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93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8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83" y="0"/>
                  <a:ext cx="76201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433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994" y="5132388"/>
              <a:ext cx="6983113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637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547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30072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587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50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20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795" y="540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3371" y="28495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728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71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76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633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690" y="41449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650" y="54213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650" y="28686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898" y="1511300"/>
              <a:ext cx="124184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76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0DABF-B3B9-44F7-9EAD-88AE3571220C}" type="datetimeFigureOut">
              <a:rPr lang="de-DE"/>
              <a:pPr>
                <a:defRPr/>
              </a:pPr>
              <a:t>22.03.2014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075" y="5851525"/>
            <a:ext cx="4670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ADA7D-7D76-46CC-B231-13F290C34DC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438275" y="1100138"/>
            <a:ext cx="9366250" cy="2787650"/>
          </a:xfrm>
        </p:spPr>
        <p:txBody>
          <a:bodyPr/>
          <a:lstStyle/>
          <a:p>
            <a:r>
              <a:rPr lang="fr-FR" sz="8000" dirty="0" smtClean="0"/>
              <a:t>Le système scolaire français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711575" y="4770438"/>
            <a:ext cx="5008563" cy="1038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Collège Saint Benoit Maupertuis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                72000     Le Mans</a:t>
            </a:r>
          </a:p>
        </p:txBody>
      </p:sp>
      <p:sp>
        <p:nvSpPr>
          <p:cNvPr id="5124" name="AutoShape 2" descr="https://encrypted-tbn1.gstatic.com/images?q=tbn:ANd9GcSzfs5-Yty49Vgh_zksQTttt3wnqAGQm4NobQM4-AkVm9_mu3C0"/>
          <p:cNvSpPr>
            <a:spLocks noChangeAspect="1" noChangeArrowheads="1"/>
          </p:cNvSpPr>
          <p:nvPr/>
        </p:nvSpPr>
        <p:spPr bwMode="auto">
          <a:xfrm>
            <a:off x="0" y="-136525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sp>
        <p:nvSpPr>
          <p:cNvPr id="5125" name="AutoShape 4" descr="https://encrypted-tbn1.gstatic.com/images?q=tbn:ANd9GcSzfs5-Yty49Vgh_zksQTttt3wnqAGQm4NobQM4-AkVm9_mu3C0"/>
          <p:cNvSpPr>
            <a:spLocks noChangeAspect="1" noChangeArrowheads="1"/>
          </p:cNvSpPr>
          <p:nvPr/>
        </p:nvSpPr>
        <p:spPr bwMode="auto">
          <a:xfrm>
            <a:off x="152400" y="15875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entury Gothic" pitchFamily="34" charset="0"/>
            </a:endParaRP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4510088"/>
            <a:ext cx="15779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" descr="COMENIUS_300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571" y="1047905"/>
            <a:ext cx="2714172" cy="13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2963" y="476250"/>
            <a:ext cx="10363200" cy="9667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 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classe de </a:t>
            </a:r>
            <a:r>
              <a:rPr lang="fr-FR" dirty="0"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3ème: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d’orientation</a:t>
            </a:r>
            <a:endParaRPr lang="fr-F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4763" y="1790700"/>
            <a:ext cx="8010525" cy="24463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•Les élèves peuvent choisir l’option Découverte Professionnelle (3h)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</a:rPr>
              <a:t>• A la fin de l’année de 3</a:t>
            </a:r>
            <a:r>
              <a:rPr lang="fr-FR" baseline="30000" dirty="0" smtClean="0">
                <a:solidFill>
                  <a:srgbClr val="002060"/>
                </a:solidFill>
              </a:rPr>
              <a:t>ème</a:t>
            </a:r>
            <a:r>
              <a:rPr lang="fr-FR" dirty="0" smtClean="0">
                <a:solidFill>
                  <a:srgbClr val="002060"/>
                </a:solidFill>
              </a:rPr>
              <a:t>, les élèves passent le DNB (Diplôme National du Brevet) qui comprend 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- trois </a:t>
            </a:r>
            <a:r>
              <a:rPr lang="fr-FR" dirty="0">
                <a:solidFill>
                  <a:srgbClr val="002060"/>
                </a:solidFill>
              </a:rPr>
              <a:t>épreuves écrites : français, </a:t>
            </a:r>
            <a:r>
              <a:rPr lang="fr-FR" dirty="0" smtClean="0">
                <a:solidFill>
                  <a:srgbClr val="002060"/>
                </a:solidFill>
              </a:rPr>
              <a:t>histoire-géographie et mathématiques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rgbClr val="002060"/>
                </a:solidFill>
              </a:rPr>
              <a:t>   - une </a:t>
            </a:r>
            <a:r>
              <a:rPr lang="fr-FR" dirty="0">
                <a:solidFill>
                  <a:srgbClr val="002060"/>
                </a:solidFill>
              </a:rPr>
              <a:t>épreuve </a:t>
            </a:r>
            <a:r>
              <a:rPr lang="fr-FR" dirty="0" smtClean="0">
                <a:solidFill>
                  <a:srgbClr val="002060"/>
                </a:solidFill>
              </a:rPr>
              <a:t>orale : 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histoire </a:t>
            </a:r>
            <a:r>
              <a:rPr lang="fr-FR" dirty="0">
                <a:solidFill>
                  <a:srgbClr val="002060"/>
                </a:solidFill>
              </a:rPr>
              <a:t>des arts. </a:t>
            </a:r>
            <a:endParaRPr lang="fr-FR" dirty="0" smtClean="0">
              <a:solidFill>
                <a:srgbClr val="002060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2721" y="4514170"/>
            <a:ext cx="8548915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Après la classe de 3</a:t>
            </a:r>
            <a:r>
              <a:rPr lang="fr-F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ème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  <a:latin typeface="+mn-lt"/>
                <a:cs typeface="+mn-cs"/>
              </a:rPr>
              <a:t>• Possibilité d’intégrer un CFA (Centre de Formation pour les Apprentis) pour faire un apprentissage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  <a:latin typeface="+mn-lt"/>
                <a:cs typeface="+mn-cs"/>
              </a:rPr>
              <a:t>•Possibilité d’intégrer un lycée</a:t>
            </a:r>
          </a:p>
        </p:txBody>
      </p:sp>
      <p:pic>
        <p:nvPicPr>
          <p:cNvPr id="14341" name="Picture 3" descr="C:\Users\mariejose.noras\Desktop\college\P115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0963" y="1854200"/>
            <a:ext cx="28368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1700" y="1430338"/>
            <a:ext cx="10363200" cy="15954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11500" dirty="0" smtClean="0">
                <a:solidFill>
                  <a:schemeClr val="tx2">
                    <a:lumMod val="75000"/>
                  </a:schemeClr>
                </a:solidFill>
              </a:rPr>
              <a:t>Au Lycée </a:t>
            </a:r>
            <a:endParaRPr lang="fr-FR" sz="1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Picture 2" descr="C:\Users\mariejose.noras\Desktop\Fond-d-Initiatives-Collegiens-et-Lyceens-FICL_full_factsh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25" y="3740150"/>
            <a:ext cx="3606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mariejose.nora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3975100"/>
            <a:ext cx="5076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23963" y="1374775"/>
            <a:ext cx="9877425" cy="28368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•Lycée professionnel aboutit à un Bac Pro (Baccalauréat Professionnel)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•Lycée Technologique aboutit à un Bac Technologique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•Lycée d’enseignement général aboutit à un Bac général (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ittéraire ou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conomique et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ocial ou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cientifique)</a:t>
            </a:r>
          </a:p>
          <a:p>
            <a:pPr indent="-274320" fontAlgn="auto"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•Le lycée dure trois ans : classes de seconde, première et terminale.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Titre 2"/>
          <p:cNvSpPr>
            <a:spLocks noGrp="1"/>
          </p:cNvSpPr>
          <p:nvPr>
            <p:ph type="title"/>
          </p:nvPr>
        </p:nvSpPr>
        <p:spPr>
          <a:xfrm>
            <a:off x="1223963" y="150813"/>
            <a:ext cx="9366250" cy="1143000"/>
          </a:xfrm>
        </p:spPr>
        <p:txBody>
          <a:bodyPr/>
          <a:lstStyle/>
          <a:p>
            <a:r>
              <a:rPr lang="fr-FR" smtClean="0"/>
              <a:t>Le Lycée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23963" y="4013200"/>
            <a:ext cx="96329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Après le lycée,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• Possibilité d’aller à l’Université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• Possibilité d’intégrer une classe préparatoire aux concours des Grandes Ecoles (HEC, ENA, Centrale, Polytechnique, Normale Supérieure…)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• Possibilité de préparer un BTS (Brevet de Technicien Supérieur) ou un DUT (Diplôme Universitaire Technologique) qui durent deux ans.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• Possibilité d’entrer dans la vie active directement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750" y="642938"/>
            <a:ext cx="10874375" cy="27055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>
                <a:latin typeface="+mn-lt"/>
              </a:rPr>
              <a:t>Les horaires </a:t>
            </a: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2700" b="1" dirty="0" smtClean="0">
                <a:solidFill>
                  <a:srgbClr val="314200"/>
                </a:solidFill>
                <a:latin typeface="+mn-lt"/>
              </a:rPr>
              <a:t>À l’école </a:t>
            </a:r>
            <a:r>
              <a:rPr lang="fr-FR" sz="2700" dirty="0" smtClean="0">
                <a:solidFill>
                  <a:srgbClr val="314200"/>
                </a:solidFill>
                <a:latin typeface="+mn-lt"/>
              </a:rPr>
              <a:t>: 8h45-16h30 (6 heures par jour, lundi, mardi, jeudi, vendredi)</a:t>
            </a:r>
            <a:br>
              <a:rPr lang="fr-FR" sz="2700" dirty="0" smtClean="0">
                <a:solidFill>
                  <a:srgbClr val="314200"/>
                </a:solidFill>
                <a:latin typeface="+mn-lt"/>
              </a:rPr>
            </a:br>
            <a:r>
              <a:rPr lang="fr-FR" sz="2700" b="1" dirty="0" smtClean="0">
                <a:solidFill>
                  <a:srgbClr val="314200"/>
                </a:solidFill>
                <a:latin typeface="+mn-lt"/>
              </a:rPr>
              <a:t>Au collège </a:t>
            </a:r>
            <a:r>
              <a:rPr lang="fr-FR" sz="2700" dirty="0" smtClean="0">
                <a:solidFill>
                  <a:srgbClr val="314200"/>
                </a:solidFill>
                <a:latin typeface="+mn-lt"/>
              </a:rPr>
              <a:t>: 8h-16h40 (7 heures par jour, pas de cours le mercredi après-midi)</a:t>
            </a:r>
            <a:br>
              <a:rPr lang="fr-FR" sz="2700" dirty="0" smtClean="0">
                <a:solidFill>
                  <a:srgbClr val="314200"/>
                </a:solidFill>
                <a:latin typeface="+mn-lt"/>
              </a:rPr>
            </a:br>
            <a:r>
              <a:rPr lang="fr-FR" sz="2700" b="1" dirty="0" smtClean="0">
                <a:solidFill>
                  <a:srgbClr val="314200"/>
                </a:solidFill>
                <a:latin typeface="+mn-lt"/>
              </a:rPr>
              <a:t>Au lycée </a:t>
            </a:r>
            <a:r>
              <a:rPr lang="fr-FR" sz="2700" dirty="0" smtClean="0">
                <a:solidFill>
                  <a:srgbClr val="314200"/>
                </a:solidFill>
                <a:latin typeface="+mn-lt"/>
              </a:rPr>
              <a:t>: 8h-18h (quelques fois cours le mercredi après- midi)</a:t>
            </a:r>
            <a:endParaRPr lang="fr-FR" sz="2700" dirty="0">
              <a:solidFill>
                <a:srgbClr val="31420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7537" y="3768725"/>
            <a:ext cx="110120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Le calendrier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latin typeface="+mn-lt"/>
                <a:cs typeface="+mn-cs"/>
              </a:rPr>
              <a:t>L’année scolaire commence le 2 septembre et se termine le 2 juillet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dirty="0">
                <a:latin typeface="+mn-lt"/>
                <a:cs typeface="+mn-cs"/>
              </a:rPr>
              <a:t>Toutes les 7 semaines environ, il y a </a:t>
            </a:r>
            <a:r>
              <a:rPr lang="fr-FR" sz="2700" smtClean="0">
                <a:latin typeface="+mn-lt"/>
                <a:cs typeface="+mn-cs"/>
              </a:rPr>
              <a:t>quinze jours </a:t>
            </a:r>
            <a:r>
              <a:rPr lang="fr-FR" sz="2700" dirty="0">
                <a:latin typeface="+mn-lt"/>
                <a:cs typeface="+mn-cs"/>
              </a:rPr>
              <a:t>de vacances.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3346" y="1951902"/>
            <a:ext cx="79205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Ce projet a été financé avec le soutien de la Commission européenne. </a:t>
            </a:r>
            <a:endParaRPr lang="fr-FR" sz="2800" b="1" dirty="0" smtClean="0"/>
          </a:p>
          <a:p>
            <a:pPr algn="just"/>
            <a:r>
              <a:rPr lang="fr-FR" sz="2800" b="1" dirty="0" smtClean="0"/>
              <a:t>Cette </a:t>
            </a:r>
            <a:r>
              <a:rPr lang="fr-FR" sz="2800" b="1" dirty="0" smtClean="0"/>
              <a:t>publication  n'engage que son auteur et la Commission n'est pas responsable de l'usage qui pourrait être fait des informations qui y sont contenues.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198438" y="1420813"/>
            <a:ext cx="11342687" cy="2482850"/>
          </a:xfrm>
        </p:spPr>
        <p:txBody>
          <a:bodyPr/>
          <a:lstStyle/>
          <a:p>
            <a:r>
              <a:rPr lang="de-DE" sz="11500" dirty="0" smtClean="0">
                <a:solidFill>
                  <a:srgbClr val="314200"/>
                </a:solidFill>
              </a:rPr>
              <a:t>À la </a:t>
            </a:r>
            <a:r>
              <a:rPr lang="de-DE" sz="11500" dirty="0" err="1" smtClean="0">
                <a:solidFill>
                  <a:srgbClr val="314200"/>
                </a:solidFill>
              </a:rPr>
              <a:t>Maternelle</a:t>
            </a:r>
            <a:r>
              <a:rPr lang="de-DE" sz="11500" dirty="0" smtClean="0">
                <a:solidFill>
                  <a:srgbClr val="314200"/>
                </a:solidFill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48413" y="4222750"/>
            <a:ext cx="4413250" cy="12604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/>
              <a:t>Les journées sont rythmées par des séquences  d’écoute, de parole, de manipulation, de motricité et de jeux libres . 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150813"/>
            <a:ext cx="99917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Section</a:t>
            </a: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C’est la première année de Maternell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6050" y="1606550"/>
            <a:ext cx="9036050" cy="350996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 smtClean="0"/>
              <a:t>On entre en maternelle à partir de 3 ans. 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 smtClean="0"/>
              <a:t>Mais l’école n’est obligatoire qu’à partir de 6 ans.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u="sng" dirty="0" smtClean="0"/>
              <a:t>En Petite Section </a:t>
            </a:r>
            <a:r>
              <a:rPr lang="fr-FR" dirty="0" smtClean="0"/>
              <a:t>on apprend à se sociabiliser, à se faire des amis, et à avoir un langage correct. 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/>
              <a:t>On fait la sieste allongé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3600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/>
          </a:p>
        </p:txBody>
      </p:sp>
      <p:pic>
        <p:nvPicPr>
          <p:cNvPr id="7172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3930650"/>
            <a:ext cx="37719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3930650"/>
            <a:ext cx="37576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3930650"/>
            <a:ext cx="37560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19995"/>
            <a:ext cx="10744199" cy="1223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 Section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C’est la deuxième année de  Maternelle.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50925" y="2027238"/>
            <a:ext cx="99710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fr-FR" sz="2400">
                <a:latin typeface="Century Gothic" pitchFamily="34" charset="0"/>
              </a:rPr>
              <a:t>On apprend à compter, jusqu’à 10 au moins, à écrire notre prénom et à connaître les couleurs, ainsi que différents graphismes pour se préparer à écrire en écriture cursive. </a:t>
            </a:r>
          </a:p>
          <a:p>
            <a:pPr marL="571500" indent="-571500"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fr-FR" sz="2400">
                <a:latin typeface="Century Gothic" pitchFamily="34" charset="0"/>
              </a:rPr>
              <a:t>On fait la sieste allongé.</a:t>
            </a:r>
          </a:p>
        </p:txBody>
      </p:sp>
      <p:pic>
        <p:nvPicPr>
          <p:cNvPr id="8196" name="Imag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3357563"/>
            <a:ext cx="353536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763" y="3802063"/>
            <a:ext cx="353536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1938"/>
            <a:ext cx="100663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Section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c’est la dernière année de Maternelle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7963" y="1898650"/>
            <a:ext cx="9036050" cy="3509963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buSzPct val="80000"/>
              <a:buFont typeface="Wingdings" panose="05000000000000000000" pitchFamily="2" charset="2"/>
              <a:buChar char="q"/>
              <a:defRPr/>
            </a:pPr>
            <a:r>
              <a:rPr lang="fr-FR" sz="3200" dirty="0" smtClean="0"/>
              <a:t> </a:t>
            </a:r>
            <a:r>
              <a:rPr lang="fr-FR" dirty="0" smtClean="0"/>
              <a:t>Début de l’apprentissage de la lecture (quelques syllabes et des mots courts)</a:t>
            </a:r>
            <a:r>
              <a:rPr lang="fr-FR" sz="1800" dirty="0" smtClean="0"/>
              <a:t>.</a:t>
            </a:r>
            <a:endParaRPr lang="fr-FR" sz="1800" dirty="0"/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 smtClean="0"/>
              <a:t>Il y a un temps de repos d’un quart d’heure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 smtClean="0"/>
              <a:t>Se repérer dans un labyrinthe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et se repérer dans le temps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 smtClean="0"/>
              <a:t>Et réussir à dénombrer jusqu’à 10</a:t>
            </a:r>
          </a:p>
        </p:txBody>
      </p:sp>
      <p:pic>
        <p:nvPicPr>
          <p:cNvPr id="9220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0" y="3262313"/>
            <a:ext cx="46132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9888" y="1069975"/>
            <a:ext cx="5573712" cy="844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         </a:t>
            </a:r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</a:rPr>
              <a:t>Ecole </a:t>
            </a:r>
            <a:br>
              <a:rPr lang="fr-FR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</a:rPr>
              <a:t>élémentaire</a:t>
            </a:r>
            <a:endParaRPr lang="fr-F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1575" y="2324100"/>
            <a:ext cx="8924925" cy="3508375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fr-FR" b="1" dirty="0" smtClean="0"/>
              <a:t>Cycle des apprentissages </a:t>
            </a:r>
            <a:r>
              <a:rPr lang="fr-FR" dirty="0" smtClean="0"/>
              <a:t>: </a:t>
            </a:r>
            <a:r>
              <a:rPr lang="fr-FR" b="1" dirty="0" smtClean="0"/>
              <a:t>CP, CE1</a:t>
            </a:r>
          </a:p>
          <a:p>
            <a:pPr indent="-274320" fontAlgn="auto">
              <a:spcAft>
                <a:spcPts val="0"/>
              </a:spcAft>
              <a:defRPr/>
            </a:pPr>
            <a:endParaRPr lang="fr-FR" b="1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/>
              <a:t>Découverte des langues étrangères, des mathématiques, des  sciences,  des arts visuels et de l’éducation musicale, de l’éducation sportive.</a:t>
            </a:r>
          </a:p>
          <a:p>
            <a:pPr indent="-274320" fontAlgn="auto">
              <a:spcAft>
                <a:spcPts val="0"/>
              </a:spcAft>
              <a:defRPr/>
            </a:pPr>
            <a:endParaRPr lang="fr-FR" dirty="0"/>
          </a:p>
          <a:p>
            <a:pPr indent="-274320" fontAlgn="auto">
              <a:spcAft>
                <a:spcPts val="0"/>
              </a:spcAft>
              <a:defRPr/>
            </a:pPr>
            <a:r>
              <a:rPr lang="fr-FR" b="1" dirty="0" smtClean="0"/>
              <a:t>Cycle des consolidations : CE2, CM1, CM2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Découverte de la littérature, de l'histoire </a:t>
            </a:r>
            <a:r>
              <a:rPr lang="fr-FR" dirty="0"/>
              <a:t>et la </a:t>
            </a:r>
            <a:r>
              <a:rPr lang="fr-FR" dirty="0" smtClean="0"/>
              <a:t>géographie,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 smtClean="0"/>
              <a:t> des </a:t>
            </a:r>
            <a:r>
              <a:rPr lang="fr-FR" dirty="0"/>
              <a:t>sciences </a:t>
            </a:r>
            <a:r>
              <a:rPr lang="fr-FR" dirty="0" smtClean="0"/>
              <a:t>expérimentales, de la technologie.</a:t>
            </a:r>
            <a:endParaRPr lang="fr-FR" dirty="0"/>
          </a:p>
          <a:p>
            <a:pPr indent="-274320"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0244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90500"/>
            <a:ext cx="263048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Users\mariejose.noras\Desktop\college\P115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280988"/>
            <a:ext cx="32337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Users\mariejose.noras\Desktop\college\P115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0050" y="4100513"/>
            <a:ext cx="241458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9788" y="2168525"/>
            <a:ext cx="10363200" cy="1779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11500" dirty="0" smtClean="0">
                <a:solidFill>
                  <a:schemeClr val="tx2">
                    <a:lumMod val="75000"/>
                  </a:schemeClr>
                </a:solidFill>
              </a:rPr>
              <a:t>Au </a:t>
            </a:r>
            <a:r>
              <a:rPr lang="de-DE" sz="11500" dirty="0" err="1" smtClean="0">
                <a:solidFill>
                  <a:schemeClr val="tx2">
                    <a:lumMod val="75000"/>
                  </a:schemeClr>
                </a:solidFill>
              </a:rPr>
              <a:t>Collège</a:t>
            </a:r>
            <a:endParaRPr lang="de-DE" sz="1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0" y="450850"/>
            <a:ext cx="10437813" cy="10429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de 6ème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d’adaptation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4125" y="2022475"/>
            <a:ext cx="7804150" cy="4043363"/>
          </a:xfr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Objectif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:  consolider les acquis fondamentaux de l'école élémentaire et initier les élèves aux disciplines et méthodes propres à l'enseignement secondaire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• Age : 11 ans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• Soit une langue vivante (anglais)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• Soit classe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bilangue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avec langues vivantes (anglais/allemand ou anglais/espagnol…)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• 26 heures de cours par semaine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2" name="Picture 2" descr="C:\Users\mariejose.noras\Desktop\college\P115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670050"/>
            <a:ext cx="21240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163" y="631825"/>
            <a:ext cx="10398125" cy="1093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  </a:t>
            </a:r>
            <a:r>
              <a:rPr lang="fr-FR" dirty="0">
                <a:solidFill>
                  <a:schemeClr val="tx1"/>
                </a:solidFill>
              </a:rPr>
              <a:t> 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classes de  5</a:t>
            </a:r>
            <a:r>
              <a:rPr lang="fr-FR" sz="4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4</a:t>
            </a:r>
            <a:r>
              <a:rPr lang="fr-FR" sz="4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cycle central</a:t>
            </a:r>
            <a:endParaRPr lang="fr-F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0775" y="2201863"/>
            <a:ext cx="7637463" cy="360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chemeClr val="tx2">
                    <a:lumMod val="75000"/>
                  </a:schemeClr>
                </a:solidFill>
              </a:rPr>
              <a:t>En classe de 5</a:t>
            </a:r>
            <a:r>
              <a:rPr lang="fr-FR" sz="2000" b="1" u="sng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2000" b="1" u="sng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•N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ouvelle matière obligatoire : les sciences physiques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•Matière optionnelle : latin 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•Un parcours de découverte des métiers et de formation </a:t>
            </a:r>
          </a:p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000" b="1" u="sng" dirty="0" smtClean="0">
                <a:solidFill>
                  <a:schemeClr val="tx2">
                    <a:lumMod val="75000"/>
                  </a:schemeClr>
                </a:solidFill>
              </a:rPr>
              <a:t>En classe de 4</a:t>
            </a:r>
            <a:r>
              <a:rPr lang="fr-FR" sz="2000" b="1" u="sng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20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Seconde langue vivante obligatoire : espagnol, allemand, italien, arabe…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•Troisième langue vivante pour les classes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bilangues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3316" name="Picture 2" descr="C:\Users\mariejose.noras\Desktop\college\P115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1873250"/>
            <a:ext cx="3255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BE9FDDCD79B56C4EA0C48A8FE53BB19D00A1FE769A98EF334289C7EC3B830C9733" ma:contentTypeVersion="2" ma:contentTypeDescription="Créer un nouveau Word dans cette bibliothèque " ma:contentTypeScope="" ma:versionID="91f85949e659ee4832b0fa0e9bada7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f53be97d8fb6473e6f7673e2a0869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34E67-BF02-4835-8682-DB9BC29649C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EEB2D9-B396-45AD-B1D8-605CFA49A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DA45F-2C10-4A41-B61C-E730B4765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</TotalTime>
  <Words>603</Words>
  <Application>Microsoft Office PowerPoint</Application>
  <PresentationFormat>Personnalisé</PresentationFormat>
  <Paragraphs>75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Austin</vt:lpstr>
      <vt:lpstr>Le système scolaire français</vt:lpstr>
      <vt:lpstr>À la Maternelle </vt:lpstr>
      <vt:lpstr>Petite Section: C’est la première année de Maternelle</vt:lpstr>
      <vt:lpstr>Moyenne Section  : C’est la deuxième année de  Maternelle.</vt:lpstr>
      <vt:lpstr>Grande Section : c’est la dernière année de Maternelle.</vt:lpstr>
      <vt:lpstr>          Ecole  élémentaire</vt:lpstr>
      <vt:lpstr>Au Collège</vt:lpstr>
      <vt:lpstr>La classe de 6ème: cycle d’adaptation</vt:lpstr>
      <vt:lpstr>   Les classes de  5ème et 4ème : cycle central</vt:lpstr>
      <vt:lpstr>  La classe de 3ème: cycle d’orientation</vt:lpstr>
      <vt:lpstr>Au Lycée </vt:lpstr>
      <vt:lpstr>Le Lycée </vt:lpstr>
      <vt:lpstr>Les horaires  À l’école : 8h45-16h30 (6 heures par jour, lundi, mardi, jeudi, vendredi) Au collège : 8h-16h40 (7 heures par jour, pas de cours le mercredi après-midi) Au lycée : 8h-18h (quelques fois cours le mercredi après- midi)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Maternelle</dc:title>
  <dc:creator>Clarisse</dc:creator>
  <cp:lastModifiedBy>NORAS, MarieJose</cp:lastModifiedBy>
  <cp:revision>43</cp:revision>
  <cp:lastPrinted>2014-02-25T12:01:45Z</cp:lastPrinted>
  <dcterms:created xsi:type="dcterms:W3CDTF">2012-07-30T22:21:58Z</dcterms:created>
  <dcterms:modified xsi:type="dcterms:W3CDTF">2014-03-22T18:21:35Z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0x010100BE9FDDCD79B56C4EA0C48A8FE53BB19D00A1FE769A98EF334289C7EC3B830C9733</vt:lpwstr>
  </property>
</Properties>
</file>