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1CB1ED9-81FC-4064-B0AA-AD86F996D892}" type="datetimeFigureOut">
              <a:rPr lang="en-US" smtClean="0"/>
              <a:pPr/>
              <a:t>4/6/2014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D3A9E14-2F6C-4759-B126-7AD016CFE9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B1ED9-81FC-4064-B0AA-AD86F996D892}" type="datetimeFigureOut">
              <a:rPr lang="en-US" smtClean="0"/>
              <a:pPr/>
              <a:t>4/6/2014</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A9E14-2F6C-4759-B126-7AD016CFE9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fontScale="85000" lnSpcReduction="20000"/>
          </a:bodyPr>
          <a:lstStyle/>
          <a:p>
            <a:r>
              <a:rPr lang="fr-FR" dirty="0" smtClean="0"/>
              <a:t>En Grèce</a:t>
            </a:r>
          </a:p>
          <a:p>
            <a:r>
              <a:rPr lang="fr-FR" dirty="0" smtClean="0"/>
              <a:t>De 1950 à 2014</a:t>
            </a:r>
          </a:p>
          <a:p>
            <a:r>
              <a:rPr lang="fr-FR" dirty="0" smtClean="0"/>
              <a:t>2</a:t>
            </a:r>
            <a:r>
              <a:rPr lang="fr-FR" baseline="30000" dirty="0" smtClean="0"/>
              <a:t>ème</a:t>
            </a:r>
            <a:r>
              <a:rPr lang="fr-FR" dirty="0" smtClean="0"/>
              <a:t> Gymnase de Kalamata</a:t>
            </a:r>
          </a:p>
          <a:p>
            <a:r>
              <a:rPr lang="fr-FR" dirty="0" smtClean="0"/>
              <a:t>2</a:t>
            </a:r>
            <a:r>
              <a:rPr lang="fr-FR" baseline="30000" dirty="0" smtClean="0"/>
              <a:t>ème</a:t>
            </a:r>
            <a:r>
              <a:rPr lang="fr-FR" dirty="0" smtClean="0"/>
              <a:t> </a:t>
            </a:r>
            <a:endParaRPr lang="en-US" dirty="0"/>
          </a:p>
        </p:txBody>
      </p:sp>
      <p:pic>
        <p:nvPicPr>
          <p:cNvPr id="4" name="3 - Εικόνα" descr="λογοτυπο.jpg"/>
          <p:cNvPicPr>
            <a:picLocks noChangeAspect="1"/>
          </p:cNvPicPr>
          <p:nvPr/>
        </p:nvPicPr>
        <p:blipFill>
          <a:blip r:embed="rId2" cstate="print"/>
          <a:stretch>
            <a:fillRect/>
          </a:stretch>
        </p:blipFill>
        <p:spPr>
          <a:xfrm>
            <a:off x="2743200" y="5181600"/>
            <a:ext cx="3781425" cy="1209675"/>
          </a:xfrm>
          <a:prstGeom prst="rect">
            <a:avLst/>
          </a:prstGeom>
        </p:spPr>
      </p:pic>
      <p:sp>
        <p:nvSpPr>
          <p:cNvPr id="5" name="4 - Τίτλος"/>
          <p:cNvSpPr>
            <a:spLocks noGrp="1"/>
          </p:cNvSpPr>
          <p:nvPr>
            <p:ph type="ctrTitle"/>
          </p:nvPr>
        </p:nvSpPr>
        <p:spPr>
          <a:xfrm>
            <a:off x="685800" y="1143001"/>
            <a:ext cx="7772400" cy="2457450"/>
          </a:xfrm>
        </p:spPr>
        <p:txBody>
          <a:bodyPr>
            <a:normAutofit fontScale="90000"/>
          </a:bodyPr>
          <a:lstStyle/>
          <a:p>
            <a:r>
              <a:rPr lang="fr-FR" dirty="0" smtClean="0"/>
              <a:t>Les parcours de formation </a:t>
            </a:r>
            <a:r>
              <a:rPr lang="fr-FR" smtClean="0"/>
              <a:t>pour devenir </a:t>
            </a:r>
            <a:r>
              <a:rPr lang="fr-FR" dirty="0" smtClean="0">
                <a:solidFill>
                  <a:schemeClr val="tx2">
                    <a:lumMod val="75000"/>
                  </a:schemeClr>
                </a:solidFill>
              </a:rPr>
              <a:t>architecte, infirmier, mécanicien automobile, policier, professeur du collège</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fr-FR" dirty="0"/>
              <a:t>P</a:t>
            </a:r>
            <a:r>
              <a:rPr lang="fr-FR" dirty="0" smtClean="0"/>
              <a:t>rofesseur du collège 1</a:t>
            </a:r>
            <a:endParaRPr lang="en-US" dirty="0"/>
          </a:p>
        </p:txBody>
      </p:sp>
      <p:graphicFrame>
        <p:nvGraphicFramePr>
          <p:cNvPr id="4" name="3 - Θέση περιεχομένου"/>
          <p:cNvGraphicFramePr>
            <a:graphicFrameLocks noGrp="1"/>
          </p:cNvGraphicFramePr>
          <p:nvPr>
            <p:ph idx="1"/>
          </p:nvPr>
        </p:nvGraphicFramePr>
        <p:xfrm>
          <a:off x="457200" y="1142999"/>
          <a:ext cx="8458200" cy="5600701"/>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257300"/>
              </a:tblGrid>
              <a:tr h="403804">
                <a:tc>
                  <a:txBody>
                    <a:bodyPr/>
                    <a:lstStyle/>
                    <a:p>
                      <a:pPr marL="0" marR="0">
                        <a:lnSpc>
                          <a:spcPct val="115000"/>
                        </a:lnSpc>
                        <a:spcBef>
                          <a:spcPts val="0"/>
                        </a:spcBef>
                        <a:spcAft>
                          <a:spcPts val="0"/>
                        </a:spcAft>
                      </a:pPr>
                      <a:r>
                        <a:rPr lang="en-US" sz="1000" dirty="0">
                          <a:latin typeface="Calibri"/>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1959</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1964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1977</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1985</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1997</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2014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000" dirty="0">
                        <a:latin typeface="Calibri"/>
                        <a:ea typeface="Calibri"/>
                        <a:cs typeface="Times New Roman"/>
                      </a:endParaRPr>
                    </a:p>
                  </a:txBody>
                  <a:tcPr marL="68580" marR="68580" marT="0" marB="0"/>
                </a:tc>
              </a:tr>
              <a:tr h="403804">
                <a:tc>
                  <a:txBody>
                    <a:bodyPr/>
                    <a:lstStyle/>
                    <a:p>
                      <a:pPr marL="0" marR="0">
                        <a:lnSpc>
                          <a:spcPct val="115000"/>
                        </a:lnSpc>
                        <a:spcBef>
                          <a:spcPts val="0"/>
                        </a:spcBef>
                        <a:spcAft>
                          <a:spcPts val="0"/>
                        </a:spcAft>
                      </a:pPr>
                      <a:r>
                        <a:rPr lang="en-US" sz="1000">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000">
                        <a:latin typeface="Calibri"/>
                        <a:ea typeface="Calibri"/>
                        <a:cs typeface="Times New Roman"/>
                      </a:endParaRPr>
                    </a:p>
                  </a:txBody>
                  <a:tcPr marL="68580" marR="68580" marT="0" marB="0"/>
                </a:tc>
              </a:tr>
              <a:tr h="403804">
                <a:tc>
                  <a:txBody>
                    <a:bodyPr/>
                    <a:lstStyle/>
                    <a:p>
                      <a:pPr marL="0" marR="0">
                        <a:lnSpc>
                          <a:spcPct val="115000"/>
                        </a:lnSpc>
                        <a:spcBef>
                          <a:spcPts val="0"/>
                        </a:spcBef>
                        <a:spcAft>
                          <a:spcPts val="0"/>
                        </a:spcAft>
                      </a:pPr>
                      <a:r>
                        <a:rPr lang="en-US" sz="1000">
                          <a:latin typeface="Calibri"/>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Enseigenment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000">
                        <a:latin typeface="Calibri"/>
                        <a:ea typeface="Calibri"/>
                        <a:cs typeface="Times New Roman"/>
                      </a:endParaRPr>
                    </a:p>
                  </a:txBody>
                  <a:tcPr marL="68580" marR="68580" marT="0" marB="0"/>
                </a:tc>
              </a:tr>
              <a:tr h="4389289">
                <a:tc>
                  <a:txBody>
                    <a:bodyPr/>
                    <a:lstStyle/>
                    <a:p>
                      <a:pPr marL="0" marR="0">
                        <a:lnSpc>
                          <a:spcPct val="115000"/>
                        </a:lnSpc>
                        <a:spcBef>
                          <a:spcPts val="0"/>
                        </a:spcBef>
                        <a:spcAft>
                          <a:spcPts val="0"/>
                        </a:spcAft>
                      </a:pPr>
                      <a:r>
                        <a:rPr lang="fr-FR" sz="1000">
                          <a:latin typeface="Calibri"/>
                          <a:ea typeface="Calibri"/>
                          <a:cs typeface="Times New Roman"/>
                        </a:rPr>
                        <a:t>Universités (Athènes,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Thessalonique)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Académie Nationale de l’Éducation Physique d’  Athènes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Écoles ménagères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Conservatoire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Universités (Athènes,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Thessalonique)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Académie Nationale de l’Éducation Physique d’  Athènes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Écoles ménagères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Conservatoire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Universités (Athènes,  Thessalonique,  Ioannina, Patras)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Académie Nationale de l’Éducation Physique d’  Athènes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 des beaux-arts d’Athènes </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Écoles ménagères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Conservatoire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Universités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  (Athènes, Thessalonique  Ioannina, Patras, Crète)</a:t>
                      </a:r>
                      <a:r>
                        <a:rPr lang="fr-FR" sz="1000" kern="1200">
                          <a:solidFill>
                            <a:srgbClr val="000000"/>
                          </a:solidFill>
                          <a:latin typeface="Calibri"/>
                          <a:ea typeface="+mn-ea"/>
                          <a:cs typeface="+mn-cs"/>
                        </a:rPr>
                        <a:t> </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 des beaux-arts d’Athènes </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Académie Nationale de l’Éducation Physique d’  Athènes et de Thessalonique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Écoles ménagères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Conservatoire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Universités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 (d’  Athènes, de Thessalonique   d’  Ioannina, de Patras, de Crète, de Thrace, de l’Égée, de Thessalie, Ionienne)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 des beaux-arts d’Athènes </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Écoles ménagères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 Instituts supérieurs d’enseignement technologique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Universités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 (d’  Athènes, de Thessalonique   d’  Ioannina, de Patras, de Crète, de Thrace, de l’Égée, de Thessalie, de Macédoine, de Pirée, Ionienne)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Université ouverte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 des beaux-arts d’Athènes </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 Université Charocopio d’Athènes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Instituts supérieurs d’enseignement technologique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Universités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 (d’  Athènes, de Thessalonique   d’  Ioannina, de Patras, de Crète, de Thrace, de l’Égée, de Thessalie, de Macédoine, de Pirée, du Péloponnèse, Ionienne)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Université ouverte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 des beaux-arts d’Athènes </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 Université Charocopio d’Athènes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École supérieure de formation pédagogique et technologique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900" dirty="0">
                          <a:solidFill>
                            <a:srgbClr val="333333"/>
                          </a:solidFill>
                          <a:latin typeface="Verdana"/>
                          <a:ea typeface="Calibri"/>
                          <a:cs typeface="Times New Roman"/>
                        </a:rPr>
                        <a:t> 1994- 2014</a:t>
                      </a:r>
                      <a:endParaRPr lang="en-US" sz="1100" dirty="0">
                        <a:latin typeface="Calibri"/>
                        <a:ea typeface="Calibri"/>
                        <a:cs typeface="Times New Roman"/>
                      </a:endParaRPr>
                    </a:p>
                    <a:p>
                      <a:pPr marL="0" marR="0">
                        <a:lnSpc>
                          <a:spcPct val="115000"/>
                        </a:lnSpc>
                        <a:spcBef>
                          <a:spcPts val="0"/>
                        </a:spcBef>
                        <a:spcAft>
                          <a:spcPts val="0"/>
                        </a:spcAft>
                      </a:pPr>
                      <a:r>
                        <a:rPr lang="fr-FR" sz="900" dirty="0">
                          <a:solidFill>
                            <a:srgbClr val="333333"/>
                          </a:solidFill>
                          <a:latin typeface="Verdana"/>
                          <a:ea typeface="Calibri"/>
                          <a:cs typeface="Times New Roman"/>
                        </a:rPr>
                        <a:t> Ceux qui souhaitent enseigner dans le public s’inscrivent au concours (examens écrits panhélleniques) organisé par le Conseil supérieur de choix du personnel (ASEP). La réussite au concours permet d’être nommé dans le secteur public.</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fr-FR" dirty="0" smtClean="0"/>
              <a:t>Professeur du collège 2</a:t>
            </a:r>
            <a:endParaRPr lang="en-US" dirty="0"/>
          </a:p>
        </p:txBody>
      </p:sp>
      <p:graphicFrame>
        <p:nvGraphicFramePr>
          <p:cNvPr id="4" name="3 - Θέση περιεχομένου"/>
          <p:cNvGraphicFramePr>
            <a:graphicFrameLocks noGrp="1"/>
          </p:cNvGraphicFramePr>
          <p:nvPr>
            <p:ph idx="1"/>
          </p:nvPr>
        </p:nvGraphicFramePr>
        <p:xfrm>
          <a:off x="457200" y="1600200"/>
          <a:ext cx="8229600" cy="352552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marL="0" marR="0">
                        <a:lnSpc>
                          <a:spcPct val="115000"/>
                        </a:lnSpc>
                        <a:spcBef>
                          <a:spcPts val="0"/>
                        </a:spcBef>
                        <a:spcAft>
                          <a:spcPts val="0"/>
                        </a:spcAft>
                      </a:pPr>
                      <a:r>
                        <a:rPr lang="en-US" sz="1000" dirty="0">
                          <a:latin typeface="Calibri"/>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1959</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1964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1977</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1985</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1997</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2014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0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fr-FR" sz="1000" dirty="0">
                          <a:latin typeface="Calibri"/>
                          <a:ea typeface="Calibri"/>
                          <a:cs typeface="Times New Roman"/>
                        </a:rPr>
                        <a:t>Professeur des facultés des lettres  et des sciences</a:t>
                      </a:r>
                      <a:endParaRPr lang="en-US" sz="1100" dirty="0">
                        <a:latin typeface="Calibri"/>
                        <a:ea typeface="Calibri"/>
                        <a:cs typeface="Times New Roman"/>
                      </a:endParaRPr>
                    </a:p>
                    <a:p>
                      <a:pPr marL="0" marR="0">
                        <a:lnSpc>
                          <a:spcPct val="115000"/>
                        </a:lnSpc>
                        <a:spcBef>
                          <a:spcPts val="0"/>
                        </a:spcBef>
                        <a:spcAft>
                          <a:spcPts val="0"/>
                        </a:spcAft>
                      </a:pPr>
                      <a:r>
                        <a:rPr lang="fr-FR" sz="1000" dirty="0">
                          <a:latin typeface="Calibri"/>
                          <a:ea typeface="Calibri"/>
                          <a:cs typeface="Times New Roman"/>
                        </a:rPr>
                        <a:t>Professeur de Gymnastique</a:t>
                      </a:r>
                      <a:endParaRPr lang="en-US" sz="1100" dirty="0">
                        <a:latin typeface="Calibri"/>
                        <a:ea typeface="Calibri"/>
                        <a:cs typeface="Times New Roman"/>
                      </a:endParaRPr>
                    </a:p>
                    <a:p>
                      <a:pPr marL="0" marR="0">
                        <a:lnSpc>
                          <a:spcPct val="115000"/>
                        </a:lnSpc>
                        <a:spcBef>
                          <a:spcPts val="0"/>
                        </a:spcBef>
                        <a:spcAft>
                          <a:spcPts val="0"/>
                        </a:spcAft>
                      </a:pPr>
                      <a:r>
                        <a:rPr lang="fr-FR" sz="1000" dirty="0">
                          <a:latin typeface="Calibri"/>
                          <a:ea typeface="Calibri"/>
                          <a:cs typeface="Times New Roman"/>
                        </a:rPr>
                        <a:t>Professeur de l’enseignement ménager</a:t>
                      </a:r>
                      <a:endParaRPr lang="en-US" sz="1100" dirty="0">
                        <a:latin typeface="Calibri"/>
                        <a:ea typeface="Calibri"/>
                        <a:cs typeface="Times New Roman"/>
                      </a:endParaRPr>
                    </a:p>
                    <a:p>
                      <a:pPr marL="0" marR="0">
                        <a:lnSpc>
                          <a:spcPct val="115000"/>
                        </a:lnSpc>
                        <a:spcBef>
                          <a:spcPts val="0"/>
                        </a:spcBef>
                        <a:spcAft>
                          <a:spcPts val="0"/>
                        </a:spcAft>
                      </a:pPr>
                      <a:r>
                        <a:rPr lang="fr-FR" sz="1000" dirty="0">
                          <a:latin typeface="Calibri"/>
                          <a:ea typeface="Calibri"/>
                          <a:cs typeface="Times New Roman"/>
                        </a:rPr>
                        <a:t>Professeur de musique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Professeur des facultés des lettres  et des sciences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Gymnastique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l’enseignement ménager</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musique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Professeur des facultés des lettres  et des sciences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Gymnastique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  Arts plastiques Professeur de l’enseignement ménager</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musique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Professeur des facultés des lettres  et des sciences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Gymnastique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  Arts plastiques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l’enseignement ménager</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musique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Professeur des facultés des lettres  et des sciences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  EPS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  Arts plastiques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l’enseignement ménager</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musique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Technologie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Professeur des facultés des lettres  et des sciences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  EPS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 Arts plastiques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l’économie domestique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musique Professeur de Technologie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a:latin typeface="Calibri"/>
                          <a:ea typeface="Calibri"/>
                          <a:cs typeface="Times New Roman"/>
                        </a:rPr>
                        <a:t>Professeur des facultés des lettres  et des sciences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  EPS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 Arts plastiques</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l’économie domestique</a:t>
                      </a:r>
                      <a:endParaRPr lang="en-US" sz="1100">
                        <a:latin typeface="Calibri"/>
                        <a:ea typeface="Calibri"/>
                        <a:cs typeface="Times New Roman"/>
                      </a:endParaRPr>
                    </a:p>
                    <a:p>
                      <a:pPr marL="0" marR="0">
                        <a:lnSpc>
                          <a:spcPct val="115000"/>
                        </a:lnSpc>
                        <a:spcBef>
                          <a:spcPts val="0"/>
                        </a:spcBef>
                        <a:spcAft>
                          <a:spcPts val="0"/>
                        </a:spcAft>
                      </a:pPr>
                      <a:r>
                        <a:rPr lang="fr-FR" sz="1000">
                          <a:latin typeface="Calibri"/>
                          <a:ea typeface="Calibri"/>
                          <a:cs typeface="Times New Roman"/>
                        </a:rPr>
                        <a:t>Professeur de musique Professeur de Technologie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000" dirty="0">
                          <a:latin typeface="Calibri"/>
                          <a:ea typeface="Calibri"/>
                          <a:cs typeface="Times New Roman"/>
                        </a:rPr>
                        <a:t>Les ressortissants des instituts supérieurs d’enseignement technologique ou les ressortissants des universités sans formation pédagogique devaient suivre deux semestres dans une école pédagogique technique avant de devenir profs .</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762"/>
          </a:xfrm>
        </p:spPr>
        <p:txBody>
          <a:bodyPr>
            <a:normAutofit fontScale="90000"/>
          </a:bodyPr>
          <a:lstStyle/>
          <a:p>
            <a:r>
              <a:rPr lang="fr-FR" dirty="0" err="1" smtClean="0"/>
              <a:t>Secondary</a:t>
            </a:r>
            <a:r>
              <a:rPr lang="fr-FR" dirty="0" smtClean="0"/>
              <a:t> </a:t>
            </a:r>
            <a:r>
              <a:rPr lang="fr-FR" dirty="0" err="1" smtClean="0"/>
              <a:t>school</a:t>
            </a:r>
            <a:r>
              <a:rPr lang="fr-FR" dirty="0" smtClean="0"/>
              <a:t> </a:t>
            </a:r>
            <a:r>
              <a:rPr lang="fr-FR" dirty="0" err="1" smtClean="0"/>
              <a:t>teacher</a:t>
            </a:r>
            <a:endParaRPr lang="en-US" dirty="0"/>
          </a:p>
        </p:txBody>
      </p:sp>
      <p:graphicFrame>
        <p:nvGraphicFramePr>
          <p:cNvPr id="4" name="3 - Θέση περιεχομένου"/>
          <p:cNvGraphicFramePr>
            <a:graphicFrameLocks noGrp="1"/>
          </p:cNvGraphicFramePr>
          <p:nvPr>
            <p:ph idx="1"/>
          </p:nvPr>
        </p:nvGraphicFramePr>
        <p:xfrm>
          <a:off x="457200" y="914402"/>
          <a:ext cx="8458200" cy="5943598"/>
        </p:xfrm>
        <a:graphic>
          <a:graphicData uri="http://schemas.openxmlformats.org/drawingml/2006/table">
            <a:tbl>
              <a:tblPr firstRow="1" bandRow="1">
                <a:tableStyleId>{5C22544A-7EE6-4342-B048-85BDC9FD1C3A}</a:tableStyleId>
              </a:tblPr>
              <a:tblGrid>
                <a:gridCol w="1057275"/>
                <a:gridCol w="1057275"/>
                <a:gridCol w="1057275"/>
                <a:gridCol w="1057275"/>
                <a:gridCol w="1057275"/>
                <a:gridCol w="1057275"/>
                <a:gridCol w="1057275"/>
                <a:gridCol w="1057275"/>
              </a:tblGrid>
              <a:tr h="419210">
                <a:tc>
                  <a:txBody>
                    <a:bodyPr/>
                    <a:lstStyle/>
                    <a:p>
                      <a:pPr marL="0" marR="0">
                        <a:spcBef>
                          <a:spcPts val="0"/>
                        </a:spcBef>
                        <a:spcAft>
                          <a:spcPts val="0"/>
                        </a:spcAft>
                      </a:pPr>
                      <a:r>
                        <a:rPr lang="en-US" sz="800" dirty="0">
                          <a:latin typeface="Arial"/>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1959</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1964</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1977</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1985</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1997</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2014</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l-GR" sz="800">
                        <a:latin typeface="Arial"/>
                        <a:ea typeface="Calibri"/>
                        <a:cs typeface="Times New Roman"/>
                      </a:endParaRPr>
                    </a:p>
                  </a:txBody>
                  <a:tcPr marL="68580" marR="68580" marT="0" marB="0"/>
                </a:tc>
              </a:tr>
              <a:tr h="419210">
                <a:tc>
                  <a:txBody>
                    <a:bodyPr/>
                    <a:lstStyle/>
                    <a:p>
                      <a:pPr marL="0" marR="0">
                        <a:spcBef>
                          <a:spcPts val="0"/>
                        </a:spcBef>
                        <a:spcAft>
                          <a:spcPts val="0"/>
                        </a:spcAft>
                      </a:pPr>
                      <a:r>
                        <a:rPr lang="en-US" sz="8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l-GR" sz="800">
                        <a:latin typeface="Arial"/>
                        <a:ea typeface="Calibri"/>
                        <a:cs typeface="Times New Roman"/>
                      </a:endParaRPr>
                    </a:p>
                  </a:txBody>
                  <a:tcPr marL="68580" marR="68580" marT="0" marB="0"/>
                </a:tc>
              </a:tr>
              <a:tr h="419210">
                <a:tc>
                  <a:txBody>
                    <a:bodyPr/>
                    <a:lstStyle/>
                    <a:p>
                      <a:pPr marL="0" marR="0">
                        <a:spcBef>
                          <a:spcPts val="0"/>
                        </a:spcBef>
                        <a:spcAft>
                          <a:spcPts val="0"/>
                        </a:spcAft>
                      </a:pPr>
                      <a:r>
                        <a:rPr lang="en-US" sz="8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l-GR" sz="800">
                        <a:latin typeface="Arial"/>
                        <a:ea typeface="Calibri"/>
                        <a:cs typeface="Times New Roman"/>
                      </a:endParaRPr>
                    </a:p>
                  </a:txBody>
                  <a:tcPr marL="68580" marR="68580" marT="0" marB="0"/>
                </a:tc>
              </a:tr>
              <a:tr h="2756452">
                <a:tc>
                  <a:txBody>
                    <a:bodyPr/>
                    <a:lstStyle/>
                    <a:p>
                      <a:pPr marL="0" marR="0">
                        <a:spcBef>
                          <a:spcPts val="0"/>
                        </a:spcBef>
                        <a:spcAft>
                          <a:spcPts val="0"/>
                        </a:spcAft>
                      </a:pPr>
                      <a:r>
                        <a:rPr lang="en-US" sz="800">
                          <a:latin typeface="Arial"/>
                          <a:ea typeface="Calibri"/>
                          <a:cs typeface="Times New Roman"/>
                        </a:rPr>
                        <a:t>Universities (Athens, Thessalonica), National Academy of Physical Education of Athens, Schools of Home Economics, Conservatory</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Universities (Athens, Thessalonica), National Academy of Physical Education of Athens, Schools of Home Economics, Conservatory</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Universities (Athens, Thessalonica, Ioannina, Patras), National Academy of Physical Education of Athens, Athens School of Fine Arts,  Schools of Home Economics, Conservatory</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Universities (Athens, Thessalonica, Ioannina, Patras, Crete), Athens School of Fine Arts, National Academies of Physical Education (Athens, Thessalonica), Schools of Home Economics, Conservatory</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Universities (Athens, Thessalonica, Ioannina, Patras, Crete, Thrace, Aegean, Thessaly, Ionian), Athens School of Fine Arts, Schools of Home Economics, Higher Colleges of Technological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Universities (Athens, Thessalonica, Ioannina, Patras, Crete, Thrace, Aegean, Thessaly, Ionian, Macedonian, Piraeus), Open University, Athens School of Fine Arts, Harokopio University of Athens, Higher Colleges of Technological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Universities (Athens, Thessalonica, Ioannina, Patras, Crete, Thrace, Aegean, Thessaly, Ionian, Macedonian, Piraeus, Peloponnese), Open University, Athens School of Fine Arts, Harokopio University of Athens, Higher   School of Pedagogical and Technological Training</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1994-2014</a:t>
                      </a:r>
                      <a:endParaRPr lang="en-US" sz="1100">
                        <a:latin typeface="Calibri"/>
                        <a:ea typeface="Calibri"/>
                        <a:cs typeface="Times New Roman"/>
                      </a:endParaRPr>
                    </a:p>
                    <a:p>
                      <a:pPr marL="0" marR="0">
                        <a:spcBef>
                          <a:spcPts val="0"/>
                        </a:spcBef>
                        <a:spcAft>
                          <a:spcPts val="0"/>
                        </a:spcAft>
                      </a:pPr>
                      <a:r>
                        <a:rPr lang="en-US" sz="800">
                          <a:latin typeface="Arial"/>
                          <a:ea typeface="Calibri"/>
                          <a:cs typeface="Times New Roman"/>
                        </a:rPr>
                        <a:t>Those who wish to teach in public schools take written nation-wide examinations organized by the Supreme Council for Civil Personnel Selection (ASEP). The success in these examinations leads to the appointment in the public sector.</a:t>
                      </a:r>
                      <a:endParaRPr lang="en-US" sz="1100">
                        <a:latin typeface="Calibri"/>
                        <a:ea typeface="Calibri"/>
                        <a:cs typeface="Times New Roman"/>
                      </a:endParaRPr>
                    </a:p>
                  </a:txBody>
                  <a:tcPr marL="68580" marR="68580" marT="0" marB="0"/>
                </a:tc>
              </a:tr>
              <a:tr h="1929516">
                <a:tc>
                  <a:txBody>
                    <a:bodyPr/>
                    <a:lstStyle/>
                    <a:p>
                      <a:pPr marL="0" marR="0">
                        <a:spcBef>
                          <a:spcPts val="0"/>
                        </a:spcBef>
                        <a:spcAft>
                          <a:spcPts val="0"/>
                        </a:spcAft>
                      </a:pPr>
                      <a:r>
                        <a:rPr lang="en-US" sz="800">
                          <a:latin typeface="Arial"/>
                          <a:ea typeface="Calibri"/>
                          <a:cs typeface="Times New Roman"/>
                        </a:rPr>
                        <a:t>Professor in the Faculties of Humanities and Sciences, Professor of Gymnastics, Professor of Home Economics, Professor of Music</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Professor in the Faculties of Humanities and Sciences, Professor of Gymnastics, Professor of Home Economics, Professor of Music</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Professor in the Faculties of Humanities and Sciences, Professor of Gymnastics, Professor of Visual Arts, Professor of Home Economics, Professor of Music</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Professor in the Faculties of Humanities and Sciences, Professor of Gymnastics, Professor of Visual Arts, Professor of Home Economics, Professor of Music</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Professor in the Faculties of Humanities and Sciences, Professor of Physical Education, Professor of Visual Arts, Professor of Home Economics, Professor of Music, Professor of Technology</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Professor in the Faculties of Humanities and Sciences, Professor of Physical Education, Professor of Visual Arts, Professor of Home Economics, Professor of Music, Professor of Technology</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a:latin typeface="Arial"/>
                          <a:ea typeface="Calibri"/>
                          <a:cs typeface="Times New Roman"/>
                        </a:rPr>
                        <a:t>Professor in the Faculties of Humanities and Sciences, Professor of Physical Education, Professor of Visual Arts, Professor of Home Economics, Professor of Music, Professor of Technology</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800" dirty="0">
                          <a:latin typeface="Arial"/>
                          <a:ea typeface="Calibri"/>
                          <a:cs typeface="Times New Roman"/>
                        </a:rPr>
                        <a:t>University and higher college graduates without teaching adequacy should attend a two-semester course in the Higher School of Pedagogical and Technological Training (ASPETE) before being appointed as professors  </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fr-FR" dirty="0" smtClean="0"/>
              <a:t>Architecte</a:t>
            </a:r>
            <a:endParaRPr lang="en-US" dirty="0"/>
          </a:p>
        </p:txBody>
      </p:sp>
      <p:graphicFrame>
        <p:nvGraphicFramePr>
          <p:cNvPr id="6" name="5 - Πίνακας"/>
          <p:cNvGraphicFramePr>
            <a:graphicFrameLocks noGrp="1"/>
          </p:cNvGraphicFramePr>
          <p:nvPr/>
        </p:nvGraphicFramePr>
        <p:xfrm>
          <a:off x="228600" y="1219201"/>
          <a:ext cx="8534400" cy="5526534"/>
        </p:xfrm>
        <a:graphic>
          <a:graphicData uri="http://schemas.openxmlformats.org/drawingml/2006/table">
            <a:tbl>
              <a:tblPr firstRow="1" bandRow="1">
                <a:tableStyleId>{5C22544A-7EE6-4342-B048-85BDC9FD1C3A}</a:tableStyleId>
              </a:tblPr>
              <a:tblGrid>
                <a:gridCol w="1706880"/>
                <a:gridCol w="1686316"/>
                <a:gridCol w="1727444"/>
                <a:gridCol w="1706880"/>
                <a:gridCol w="1706880"/>
              </a:tblGrid>
              <a:tr h="234276">
                <a:tc>
                  <a:txBody>
                    <a:bodyPr/>
                    <a:lstStyle/>
                    <a:p>
                      <a:pPr marL="0" marR="0">
                        <a:lnSpc>
                          <a:spcPct val="115000"/>
                        </a:lnSpc>
                        <a:spcBef>
                          <a:spcPts val="0"/>
                        </a:spcBef>
                        <a:spcAft>
                          <a:spcPts val="0"/>
                        </a:spcAft>
                      </a:pPr>
                      <a:r>
                        <a:rPr lang="en-US" sz="1400" b="1" dirty="0">
                          <a:latin typeface="Calibri"/>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1959</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1999</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2004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2014</a:t>
                      </a:r>
                      <a:endParaRPr lang="en-US" sz="1100">
                        <a:latin typeface="Calibri"/>
                        <a:ea typeface="Calibri"/>
                        <a:cs typeface="Times New Roman"/>
                      </a:endParaRPr>
                    </a:p>
                  </a:txBody>
                  <a:tcPr marL="68580" marR="68580" marT="0" marB="0"/>
                </a:tc>
              </a:tr>
              <a:tr h="402431">
                <a:tc>
                  <a:txBody>
                    <a:bodyPr/>
                    <a:lstStyle/>
                    <a:p>
                      <a:pPr marL="0" marR="0">
                        <a:lnSpc>
                          <a:spcPct val="115000"/>
                        </a:lnSpc>
                        <a:spcBef>
                          <a:spcPts val="0"/>
                        </a:spcBef>
                        <a:spcAft>
                          <a:spcPts val="0"/>
                        </a:spcAft>
                      </a:pPr>
                      <a:r>
                        <a:rPr lang="en-US" sz="1400" b="1">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Enseignement primaire</a:t>
                      </a:r>
                      <a:endParaRPr lang="en-US" sz="1100">
                        <a:latin typeface="Calibri"/>
                        <a:ea typeface="Calibri"/>
                        <a:cs typeface="Times New Roman"/>
                      </a:endParaRPr>
                    </a:p>
                  </a:txBody>
                  <a:tcPr marL="68580" marR="68580" marT="0" marB="0"/>
                </a:tc>
              </a:tr>
              <a:tr h="402431">
                <a:tc>
                  <a:txBody>
                    <a:bodyPr/>
                    <a:lstStyle/>
                    <a:p>
                      <a:pPr marL="0" marR="0">
                        <a:lnSpc>
                          <a:spcPct val="115000"/>
                        </a:lnSpc>
                        <a:spcBef>
                          <a:spcPts val="0"/>
                        </a:spcBef>
                        <a:spcAft>
                          <a:spcPts val="0"/>
                        </a:spcAft>
                      </a:pPr>
                      <a:r>
                        <a:rPr lang="en-US" sz="1400" b="1">
                          <a:latin typeface="Calibri"/>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Enseigenment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latin typeface="Calibri"/>
                          <a:ea typeface="Calibri"/>
                          <a:cs typeface="Times New Roman"/>
                        </a:rPr>
                        <a:t>Enseignement secondaire</a:t>
                      </a:r>
                      <a:endParaRPr lang="en-US" sz="1100">
                        <a:latin typeface="Calibri"/>
                        <a:ea typeface="Calibri"/>
                        <a:cs typeface="Times New Roman"/>
                      </a:endParaRPr>
                    </a:p>
                  </a:txBody>
                  <a:tcPr marL="68580" marR="68580" marT="0" marB="0"/>
                </a:tc>
              </a:tr>
              <a:tr h="4299714">
                <a:tc>
                  <a:txBody>
                    <a:bodyPr/>
                    <a:lstStyle/>
                    <a:p>
                      <a:pPr marL="0" marR="0">
                        <a:lnSpc>
                          <a:spcPct val="115000"/>
                        </a:lnSpc>
                        <a:spcBef>
                          <a:spcPts val="0"/>
                        </a:spcBef>
                        <a:spcAft>
                          <a:spcPts val="0"/>
                        </a:spcAft>
                      </a:pPr>
                      <a:r>
                        <a:rPr lang="fr-FR" sz="1400" b="1" dirty="0">
                          <a:latin typeface="Calibri"/>
                          <a:ea typeface="Calibri"/>
                          <a:cs typeface="Times New Roman"/>
                        </a:rPr>
                        <a:t>École d’Architecture</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(École Nationale Polytechnique «</a:t>
                      </a:r>
                      <a:r>
                        <a:rPr lang="fr-FR" sz="1400" b="1" dirty="0" err="1">
                          <a:latin typeface="Calibri"/>
                          <a:ea typeface="Calibri"/>
                          <a:cs typeface="Times New Roman"/>
                        </a:rPr>
                        <a:t>Metsovio</a:t>
                      </a:r>
                      <a:r>
                        <a:rPr lang="fr-FR" sz="1400" b="1" dirty="0">
                          <a:latin typeface="Calibri"/>
                          <a:ea typeface="Calibri"/>
                          <a:cs typeface="Times New Roman"/>
                        </a:rPr>
                        <a:t>» d'Athènes)</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1917</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400" b="1">
                          <a:latin typeface="Calibri"/>
                          <a:ea typeface="Calibri"/>
                          <a:cs typeface="Times New Roman"/>
                        </a:rPr>
                        <a:t>École d’ Architecture</a:t>
                      </a:r>
                      <a:endParaRPr lang="en-US" sz="1100">
                        <a:latin typeface="Calibri"/>
                        <a:ea typeface="Calibri"/>
                        <a:cs typeface="Times New Roman"/>
                      </a:endParaRPr>
                    </a:p>
                    <a:p>
                      <a:pPr marL="0" marR="0">
                        <a:lnSpc>
                          <a:spcPct val="115000"/>
                        </a:lnSpc>
                        <a:spcBef>
                          <a:spcPts val="0"/>
                        </a:spcBef>
                        <a:spcAft>
                          <a:spcPts val="0"/>
                        </a:spcAft>
                      </a:pPr>
                      <a:r>
                        <a:rPr lang="fr-FR" sz="1400" b="1">
                          <a:latin typeface="Calibri"/>
                          <a:ea typeface="Calibri"/>
                          <a:cs typeface="Times New Roman"/>
                        </a:rPr>
                        <a:t>(École Nationale Polytechnique «Metsovio» d'Athènes )</a:t>
                      </a:r>
                      <a:endParaRPr lang="en-US" sz="1100">
                        <a:latin typeface="Calibri"/>
                        <a:ea typeface="Calibri"/>
                        <a:cs typeface="Times New Roman"/>
                      </a:endParaRPr>
                    </a:p>
                    <a:p>
                      <a:pPr marL="0" marR="0">
                        <a:lnSpc>
                          <a:spcPct val="115000"/>
                        </a:lnSpc>
                        <a:spcBef>
                          <a:spcPts val="0"/>
                        </a:spcBef>
                        <a:spcAft>
                          <a:spcPts val="0"/>
                        </a:spcAft>
                      </a:pPr>
                      <a:r>
                        <a:rPr lang="fr-FR" sz="1400" b="1">
                          <a:latin typeface="Calibri"/>
                          <a:ea typeface="Calibri"/>
                          <a:cs typeface="Times New Roman"/>
                        </a:rPr>
                        <a:t> Université Aristote de Thessalonique 1957).</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400" b="1" dirty="0">
                          <a:latin typeface="Calibri"/>
                          <a:ea typeface="Calibri"/>
                          <a:cs typeface="Times New Roman"/>
                        </a:rPr>
                        <a:t>École d’ Architecture </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École Nationale Polytechnique «</a:t>
                      </a:r>
                      <a:r>
                        <a:rPr lang="fr-FR" sz="1400" b="1" dirty="0" err="1">
                          <a:latin typeface="Calibri"/>
                          <a:ea typeface="Calibri"/>
                          <a:cs typeface="Times New Roman"/>
                        </a:rPr>
                        <a:t>Metsovio</a:t>
                      </a:r>
                      <a:r>
                        <a:rPr lang="fr-FR" sz="1400" b="1" dirty="0">
                          <a:latin typeface="Calibri"/>
                          <a:ea typeface="Calibri"/>
                          <a:cs typeface="Times New Roman"/>
                        </a:rPr>
                        <a:t>» d'Athènes  </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Université Aristote de Thessalonique </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Université de Patras 1999</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Université de Thessalie-École Polytechnique de </a:t>
                      </a:r>
                      <a:r>
                        <a:rPr lang="fr-FR" sz="1400" b="1" dirty="0" err="1">
                          <a:latin typeface="Calibri"/>
                          <a:ea typeface="Calibri"/>
                          <a:cs typeface="Times New Roman"/>
                        </a:rPr>
                        <a:t>Volos</a:t>
                      </a:r>
                      <a:r>
                        <a:rPr lang="fr-FR" sz="1400" b="1" dirty="0">
                          <a:latin typeface="Calibri"/>
                          <a:ea typeface="Calibri"/>
                          <a:cs typeface="Times New Roman"/>
                        </a:rPr>
                        <a:t> 1999</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École Polytechnique de Xanthi 1999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400" b="1">
                          <a:latin typeface="Calibri"/>
                          <a:ea typeface="Calibri"/>
                          <a:cs typeface="Times New Roman"/>
                        </a:rPr>
                        <a:t>École d’ Architecture </a:t>
                      </a:r>
                      <a:endParaRPr lang="en-US" sz="1100">
                        <a:latin typeface="Calibri"/>
                        <a:ea typeface="Calibri"/>
                        <a:cs typeface="Times New Roman"/>
                      </a:endParaRPr>
                    </a:p>
                    <a:p>
                      <a:pPr marL="0" marR="0">
                        <a:lnSpc>
                          <a:spcPct val="115000"/>
                        </a:lnSpc>
                        <a:spcBef>
                          <a:spcPts val="0"/>
                        </a:spcBef>
                        <a:spcAft>
                          <a:spcPts val="0"/>
                        </a:spcAft>
                      </a:pPr>
                      <a:r>
                        <a:rPr lang="fr-FR" sz="1400" b="1">
                          <a:latin typeface="Calibri"/>
                          <a:ea typeface="Calibri"/>
                          <a:cs typeface="Times New Roman"/>
                        </a:rPr>
                        <a:t>École Nationale Polytechnique «Metsovio» d'Athènes  </a:t>
                      </a:r>
                      <a:endParaRPr lang="en-US" sz="1100">
                        <a:latin typeface="Calibri"/>
                        <a:ea typeface="Calibri"/>
                        <a:cs typeface="Times New Roman"/>
                      </a:endParaRPr>
                    </a:p>
                    <a:p>
                      <a:pPr marL="0" marR="0">
                        <a:lnSpc>
                          <a:spcPct val="115000"/>
                        </a:lnSpc>
                        <a:spcBef>
                          <a:spcPts val="0"/>
                        </a:spcBef>
                        <a:spcAft>
                          <a:spcPts val="0"/>
                        </a:spcAft>
                      </a:pPr>
                      <a:r>
                        <a:rPr lang="fr-FR" sz="1400" b="1">
                          <a:latin typeface="Calibri"/>
                          <a:ea typeface="Calibri"/>
                          <a:cs typeface="Times New Roman"/>
                        </a:rPr>
                        <a:t>Université Aristote de Thessalonique </a:t>
                      </a:r>
                      <a:endParaRPr lang="en-US" sz="1100">
                        <a:latin typeface="Calibri"/>
                        <a:ea typeface="Calibri"/>
                        <a:cs typeface="Times New Roman"/>
                      </a:endParaRPr>
                    </a:p>
                    <a:p>
                      <a:pPr marL="0" marR="0">
                        <a:lnSpc>
                          <a:spcPct val="115000"/>
                        </a:lnSpc>
                        <a:spcBef>
                          <a:spcPts val="0"/>
                        </a:spcBef>
                        <a:spcAft>
                          <a:spcPts val="0"/>
                        </a:spcAft>
                      </a:pPr>
                      <a:r>
                        <a:rPr lang="fr-FR" sz="1400" b="1">
                          <a:latin typeface="Calibri"/>
                          <a:ea typeface="Calibri"/>
                          <a:cs typeface="Times New Roman"/>
                        </a:rPr>
                        <a:t>Université de Patras 1999</a:t>
                      </a:r>
                      <a:endParaRPr lang="en-US" sz="1100">
                        <a:latin typeface="Calibri"/>
                        <a:ea typeface="Calibri"/>
                        <a:cs typeface="Times New Roman"/>
                      </a:endParaRPr>
                    </a:p>
                    <a:p>
                      <a:pPr marL="0" marR="0">
                        <a:lnSpc>
                          <a:spcPct val="115000"/>
                        </a:lnSpc>
                        <a:spcBef>
                          <a:spcPts val="0"/>
                        </a:spcBef>
                        <a:spcAft>
                          <a:spcPts val="0"/>
                        </a:spcAft>
                      </a:pPr>
                      <a:r>
                        <a:rPr lang="fr-FR" sz="1400" b="1">
                          <a:latin typeface="Calibri"/>
                          <a:ea typeface="Calibri"/>
                          <a:cs typeface="Times New Roman"/>
                        </a:rPr>
                        <a:t>Université de Thessalie-École Polytechnique de Volos 1999</a:t>
                      </a:r>
                      <a:endParaRPr lang="en-US" sz="1100">
                        <a:latin typeface="Calibri"/>
                        <a:ea typeface="Calibri"/>
                        <a:cs typeface="Times New Roman"/>
                      </a:endParaRPr>
                    </a:p>
                    <a:p>
                      <a:pPr marL="0" marR="0">
                        <a:lnSpc>
                          <a:spcPct val="115000"/>
                        </a:lnSpc>
                        <a:spcBef>
                          <a:spcPts val="0"/>
                        </a:spcBef>
                        <a:spcAft>
                          <a:spcPts val="0"/>
                        </a:spcAft>
                      </a:pPr>
                      <a:r>
                        <a:rPr lang="fr-FR" sz="1400" b="1">
                          <a:latin typeface="Calibri"/>
                          <a:ea typeface="Calibri"/>
                          <a:cs typeface="Times New Roman"/>
                        </a:rPr>
                        <a:t>École Polytechnique de Xanthi 1999</a:t>
                      </a:r>
                      <a:endParaRPr lang="en-US" sz="1100">
                        <a:latin typeface="Calibri"/>
                        <a:ea typeface="Calibri"/>
                        <a:cs typeface="Times New Roman"/>
                      </a:endParaRPr>
                    </a:p>
                    <a:p>
                      <a:pPr marL="0" marR="0">
                        <a:lnSpc>
                          <a:spcPct val="115000"/>
                        </a:lnSpc>
                        <a:spcBef>
                          <a:spcPts val="0"/>
                        </a:spcBef>
                        <a:spcAft>
                          <a:spcPts val="0"/>
                        </a:spcAft>
                      </a:pPr>
                      <a:r>
                        <a:rPr lang="fr-FR" sz="1400" b="1">
                          <a:latin typeface="Calibri"/>
                          <a:ea typeface="Calibri"/>
                          <a:cs typeface="Times New Roman"/>
                        </a:rPr>
                        <a:t>École Polytechnique de Crète 2004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400" b="1" dirty="0">
                          <a:latin typeface="Calibri"/>
                          <a:ea typeface="Calibri"/>
                          <a:cs typeface="Times New Roman"/>
                        </a:rPr>
                        <a:t>École d’ Architecture </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École Nationale Polytechnique «</a:t>
                      </a:r>
                      <a:r>
                        <a:rPr lang="fr-FR" sz="1400" b="1" dirty="0" err="1">
                          <a:latin typeface="Calibri"/>
                          <a:ea typeface="Calibri"/>
                          <a:cs typeface="Times New Roman"/>
                        </a:rPr>
                        <a:t>Metsovio</a:t>
                      </a:r>
                      <a:r>
                        <a:rPr lang="fr-FR" sz="1400" b="1" dirty="0">
                          <a:latin typeface="Calibri"/>
                          <a:ea typeface="Calibri"/>
                          <a:cs typeface="Times New Roman"/>
                        </a:rPr>
                        <a:t>» d'Athènes  </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Université Aristote de Thessalonique </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Université de Patras 1999</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Université de Thessalie-École Polytechnique de </a:t>
                      </a:r>
                      <a:r>
                        <a:rPr lang="fr-FR" sz="1400" b="1" dirty="0" err="1">
                          <a:latin typeface="Calibri"/>
                          <a:ea typeface="Calibri"/>
                          <a:cs typeface="Times New Roman"/>
                        </a:rPr>
                        <a:t>Volos</a:t>
                      </a:r>
                      <a:r>
                        <a:rPr lang="fr-FR" sz="1400" b="1" dirty="0">
                          <a:latin typeface="Calibri"/>
                          <a:ea typeface="Calibri"/>
                          <a:cs typeface="Times New Roman"/>
                        </a:rPr>
                        <a:t> 1999</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École Polytechnique de Xanthi 1999</a:t>
                      </a:r>
                      <a:endParaRPr lang="en-US" sz="1100" dirty="0">
                        <a:latin typeface="Calibri"/>
                        <a:ea typeface="Calibri"/>
                        <a:cs typeface="Times New Roman"/>
                      </a:endParaRPr>
                    </a:p>
                    <a:p>
                      <a:pPr marL="0" marR="0">
                        <a:lnSpc>
                          <a:spcPct val="115000"/>
                        </a:lnSpc>
                        <a:spcBef>
                          <a:spcPts val="0"/>
                        </a:spcBef>
                        <a:spcAft>
                          <a:spcPts val="0"/>
                        </a:spcAft>
                      </a:pPr>
                      <a:r>
                        <a:rPr lang="fr-FR" sz="1400" b="1" dirty="0">
                          <a:latin typeface="Calibri"/>
                          <a:ea typeface="Calibri"/>
                          <a:cs typeface="Times New Roman"/>
                        </a:rPr>
                        <a:t>École Polytechnique de Crète 2004 </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fr-FR" dirty="0" smtClean="0"/>
              <a:t>Architect</a:t>
            </a:r>
            <a:endParaRPr lang="en-US" dirty="0"/>
          </a:p>
        </p:txBody>
      </p:sp>
      <p:graphicFrame>
        <p:nvGraphicFramePr>
          <p:cNvPr id="4" name="3 - Θέση περιεχομένου"/>
          <p:cNvGraphicFramePr>
            <a:graphicFrameLocks noGrp="1"/>
          </p:cNvGraphicFramePr>
          <p:nvPr>
            <p:ph idx="1"/>
          </p:nvPr>
        </p:nvGraphicFramePr>
        <p:xfrm>
          <a:off x="304800" y="1600200"/>
          <a:ext cx="8382000" cy="5044440"/>
        </p:xfrm>
        <a:graphic>
          <a:graphicData uri="http://schemas.openxmlformats.org/drawingml/2006/table">
            <a:tbl>
              <a:tblPr firstRow="1" bandRow="1">
                <a:tableStyleId>{5C22544A-7EE6-4342-B048-85BDC9FD1C3A}</a:tableStyleId>
              </a:tblPr>
              <a:tblGrid>
                <a:gridCol w="1798320"/>
                <a:gridCol w="1645920"/>
                <a:gridCol w="1645920"/>
                <a:gridCol w="1645920"/>
                <a:gridCol w="1645920"/>
              </a:tblGrid>
              <a:tr h="370840">
                <a:tc>
                  <a:txBody>
                    <a:bodyPr/>
                    <a:lstStyle/>
                    <a:p>
                      <a:pPr marL="0" marR="0">
                        <a:spcBef>
                          <a:spcPts val="0"/>
                        </a:spcBef>
                        <a:spcAft>
                          <a:spcPts val="0"/>
                        </a:spcAft>
                      </a:pPr>
                      <a:r>
                        <a:rPr lang="en-US" sz="1200" dirty="0">
                          <a:latin typeface="Times New Roman"/>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1959</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1999</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2004</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2014</a:t>
                      </a:r>
                      <a:endParaRPr lang="en-US" sz="1100">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r>
              <a:tr h="370840">
                <a:tc>
                  <a:txBody>
                    <a:bodyPr/>
                    <a:lstStyle/>
                    <a:p>
                      <a:pPr marL="0" marR="0">
                        <a:spcBef>
                          <a:spcPts val="0"/>
                        </a:spcBef>
                        <a:spcAft>
                          <a:spcPts val="0"/>
                        </a:spcAft>
                      </a:pPr>
                      <a:endParaRPr lang="en-US" sz="1100" dirty="0">
                        <a:latin typeface="Calibri"/>
                        <a:ea typeface="Calibri"/>
                        <a:cs typeface="Times New Roman"/>
                      </a:endParaRPr>
                    </a:p>
                    <a:p>
                      <a:pPr marL="0" marR="0">
                        <a:spcBef>
                          <a:spcPts val="0"/>
                        </a:spcBef>
                        <a:spcAft>
                          <a:spcPts val="0"/>
                        </a:spcAft>
                      </a:pPr>
                      <a:r>
                        <a:rPr lang="en-US" sz="900" b="1" u="sng" spc="120" dirty="0">
                          <a:solidFill>
                            <a:schemeClr val="tx1"/>
                          </a:solidFill>
                          <a:latin typeface="Trebuchet MS"/>
                          <a:ea typeface="Calibri"/>
                          <a:cs typeface="Times New Roman"/>
                        </a:rPr>
                        <a:t>School of Architecture</a:t>
                      </a:r>
                      <a:r>
                        <a:rPr lang="el-GR" sz="900" b="1" spc="45" dirty="0">
                          <a:solidFill>
                            <a:schemeClr val="tx1"/>
                          </a:solidFill>
                          <a:latin typeface="Trebuchet MS"/>
                          <a:ea typeface="Calibri"/>
                          <a:cs typeface="Times New Roman"/>
                        </a:rPr>
                        <a:t> </a:t>
                      </a:r>
                      <a:r>
                        <a:rPr lang="en-US" sz="1200" dirty="0">
                          <a:latin typeface="Times New Roman"/>
                          <a:ea typeface="Calibri"/>
                          <a:cs typeface="Times New Roman"/>
                        </a:rPr>
                        <a:t>in the National Technical University of Athens (NTUA) or </a:t>
                      </a:r>
                      <a:r>
                        <a:rPr lang="en-US" sz="1200" spc="35" dirty="0" err="1">
                          <a:solidFill>
                            <a:srgbClr val="000000"/>
                          </a:solidFill>
                          <a:latin typeface="Times New Roman"/>
                          <a:ea typeface="Calibri"/>
                          <a:cs typeface="Times New Roman"/>
                        </a:rPr>
                        <a:t>Ethnicon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Metsovion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Polytechnion</a:t>
                      </a:r>
                      <a:r>
                        <a:rPr lang="en-US" sz="1200" spc="35" dirty="0">
                          <a:solidFill>
                            <a:srgbClr val="000000"/>
                          </a:solidFill>
                          <a:latin typeface="Times New Roman"/>
                          <a:ea typeface="Calibri"/>
                          <a:cs typeface="Times New Roman"/>
                        </a:rPr>
                        <a:t> in Greek (1917).</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Calibri"/>
                        <a:cs typeface="Times New Roman"/>
                      </a:endParaRPr>
                    </a:p>
                    <a:p>
                      <a:pPr marL="0" marR="0">
                        <a:spcBef>
                          <a:spcPts val="0"/>
                        </a:spcBef>
                        <a:spcAft>
                          <a:spcPts val="0"/>
                        </a:spcAft>
                      </a:pPr>
                      <a:r>
                        <a:rPr lang="el-GR" sz="900" b="1" u="sng" spc="120" dirty="0" err="1">
                          <a:solidFill>
                            <a:srgbClr val="000000"/>
                          </a:solidFill>
                          <a:latin typeface="Trebuchet MS"/>
                          <a:ea typeface="Calibri"/>
                          <a:cs typeface="Times New Roman"/>
                        </a:rPr>
                        <a:t>School</a:t>
                      </a:r>
                      <a:r>
                        <a:rPr lang="el-GR" sz="900" b="1" u="sng" spc="120" dirty="0">
                          <a:solidFill>
                            <a:srgbClr val="000000"/>
                          </a:solidFill>
                          <a:latin typeface="Trebuchet MS"/>
                          <a:ea typeface="Calibri"/>
                          <a:cs typeface="Times New Roman"/>
                        </a:rPr>
                        <a:t> </a:t>
                      </a:r>
                      <a:r>
                        <a:rPr lang="el-GR" sz="900" b="1" u="sng" spc="120" dirty="0" err="1">
                          <a:solidFill>
                            <a:srgbClr val="000000"/>
                          </a:solidFill>
                          <a:latin typeface="Trebuchet MS"/>
                          <a:ea typeface="Calibri"/>
                          <a:cs typeface="Times New Roman"/>
                        </a:rPr>
                        <a:t>of</a:t>
                      </a:r>
                      <a:r>
                        <a:rPr lang="el-GR" sz="900" b="1" u="sng" spc="120" dirty="0">
                          <a:solidFill>
                            <a:srgbClr val="000000"/>
                          </a:solidFill>
                          <a:latin typeface="Trebuchet MS"/>
                          <a:ea typeface="Calibri"/>
                          <a:cs typeface="Times New Roman"/>
                        </a:rPr>
                        <a:t> </a:t>
                      </a:r>
                      <a:r>
                        <a:rPr lang="el-GR" sz="900" b="1" u="sng" spc="120" dirty="0" err="1">
                          <a:solidFill>
                            <a:srgbClr val="000000"/>
                          </a:solidFill>
                          <a:latin typeface="Trebuchet MS"/>
                          <a:ea typeface="Calibri"/>
                          <a:cs typeface="Times New Roman"/>
                        </a:rPr>
                        <a:t>Architecture</a:t>
                      </a:r>
                      <a:endParaRPr lang="en-US" sz="1100" u="sng"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in the National Technical University of Athens (NTUA) or </a:t>
                      </a:r>
                      <a:r>
                        <a:rPr lang="en-US" sz="1200" spc="35" dirty="0" err="1">
                          <a:solidFill>
                            <a:srgbClr val="000000"/>
                          </a:solidFill>
                          <a:latin typeface="Times New Roman"/>
                          <a:ea typeface="Calibri"/>
                          <a:cs typeface="Times New Roman"/>
                        </a:rPr>
                        <a:t>Ethnicon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Metsovion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Polytechnion</a:t>
                      </a:r>
                      <a:r>
                        <a:rPr lang="en-US" sz="1200" spc="35" dirty="0">
                          <a:solidFill>
                            <a:srgbClr val="000000"/>
                          </a:solidFill>
                          <a:latin typeface="Times New Roman"/>
                          <a:ea typeface="Calibri"/>
                          <a:cs typeface="Times New Roman"/>
                        </a:rPr>
                        <a:t> in Greek (1917).</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Aristotle University of Thessaloniki (1957).</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Calibri"/>
                        <a:cs typeface="Times New Roman"/>
                      </a:endParaRPr>
                    </a:p>
                    <a:p>
                      <a:pPr marL="0" marR="0">
                        <a:spcBef>
                          <a:spcPts val="0"/>
                        </a:spcBef>
                        <a:spcAft>
                          <a:spcPts val="0"/>
                        </a:spcAft>
                      </a:pPr>
                      <a:r>
                        <a:rPr lang="el-GR" sz="900" b="1" u="sng" spc="120" dirty="0" err="1">
                          <a:solidFill>
                            <a:srgbClr val="000000"/>
                          </a:solidFill>
                          <a:latin typeface="Trebuchet MS"/>
                          <a:ea typeface="Calibri"/>
                          <a:cs typeface="Times New Roman"/>
                        </a:rPr>
                        <a:t>School</a:t>
                      </a:r>
                      <a:r>
                        <a:rPr lang="el-GR" sz="900" b="1" u="sng" spc="120" dirty="0">
                          <a:solidFill>
                            <a:srgbClr val="000000"/>
                          </a:solidFill>
                          <a:latin typeface="Trebuchet MS"/>
                          <a:ea typeface="Calibri"/>
                          <a:cs typeface="Times New Roman"/>
                        </a:rPr>
                        <a:t> </a:t>
                      </a:r>
                      <a:r>
                        <a:rPr lang="el-GR" sz="900" b="1" u="sng" spc="120" dirty="0" err="1">
                          <a:solidFill>
                            <a:srgbClr val="000000"/>
                          </a:solidFill>
                          <a:latin typeface="Trebuchet MS"/>
                          <a:ea typeface="Calibri"/>
                          <a:cs typeface="Times New Roman"/>
                        </a:rPr>
                        <a:t>of</a:t>
                      </a:r>
                      <a:r>
                        <a:rPr lang="el-GR" sz="900" b="1" u="sng" spc="120" dirty="0">
                          <a:solidFill>
                            <a:srgbClr val="000000"/>
                          </a:solidFill>
                          <a:latin typeface="Trebuchet MS"/>
                          <a:ea typeface="Calibri"/>
                          <a:cs typeface="Times New Roman"/>
                        </a:rPr>
                        <a:t> </a:t>
                      </a:r>
                      <a:r>
                        <a:rPr lang="el-GR" sz="900" b="1" u="sng" spc="120" dirty="0" err="1">
                          <a:solidFill>
                            <a:srgbClr val="000000"/>
                          </a:solidFill>
                          <a:latin typeface="Trebuchet MS"/>
                          <a:ea typeface="Calibri"/>
                          <a:cs typeface="Times New Roman"/>
                        </a:rPr>
                        <a:t>Architecture</a:t>
                      </a:r>
                      <a:endParaRPr lang="en-US" sz="1100" u="sng"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in the National Technical University of Athens (NTUA) or </a:t>
                      </a:r>
                      <a:r>
                        <a:rPr lang="en-US" sz="1200" spc="35" dirty="0" err="1">
                          <a:solidFill>
                            <a:srgbClr val="000000"/>
                          </a:solidFill>
                          <a:latin typeface="Times New Roman"/>
                          <a:ea typeface="Calibri"/>
                          <a:cs typeface="Times New Roman"/>
                        </a:rPr>
                        <a:t>Ethnicon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Metsovion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Polytechnion</a:t>
                      </a:r>
                      <a:r>
                        <a:rPr lang="en-US" sz="1200" spc="35" dirty="0">
                          <a:solidFill>
                            <a:srgbClr val="000000"/>
                          </a:solidFill>
                          <a:latin typeface="Times New Roman"/>
                          <a:ea typeface="Calibri"/>
                          <a:cs typeface="Times New Roman"/>
                        </a:rPr>
                        <a:t> in Greek (1917).</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Aristotle University of Thessaloniki (1957).</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University of </a:t>
                      </a:r>
                      <a:r>
                        <a:rPr lang="en-US" sz="1200" dirty="0" err="1">
                          <a:latin typeface="Times New Roman"/>
                          <a:ea typeface="Calibri"/>
                          <a:cs typeface="Times New Roman"/>
                        </a:rPr>
                        <a:t>Patras</a:t>
                      </a:r>
                      <a:r>
                        <a:rPr lang="en-US" sz="1200" dirty="0">
                          <a:latin typeface="Times New Roman"/>
                          <a:ea typeface="Calibri"/>
                          <a:cs typeface="Times New Roman"/>
                        </a:rPr>
                        <a:t> (1999).</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University of Thessaly / Volos School of  Architecture (1999).</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Democritus University of Thrace / Polytechnic School of </a:t>
                      </a:r>
                      <a:r>
                        <a:rPr lang="en-US" sz="1200" dirty="0" err="1">
                          <a:latin typeface="Times New Roman"/>
                          <a:ea typeface="Calibri"/>
                          <a:cs typeface="Times New Roman"/>
                        </a:rPr>
                        <a:t>Xanthi</a:t>
                      </a:r>
                      <a:r>
                        <a:rPr lang="en-US" sz="1200" dirty="0">
                          <a:latin typeface="Times New Roman"/>
                          <a:ea typeface="Calibri"/>
                          <a:cs typeface="Times New Roman"/>
                        </a:rPr>
                        <a:t> (1999).</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endParaRPr lang="en-US" sz="1200" dirty="0">
                        <a:solidFill>
                          <a:srgbClr val="943634"/>
                        </a:solidFill>
                        <a:latin typeface="Times New Roman"/>
                        <a:ea typeface="Calibri"/>
                        <a:cs typeface="Times New Roman"/>
                      </a:endParaRPr>
                    </a:p>
                    <a:p>
                      <a:pPr marL="0" marR="0">
                        <a:spcBef>
                          <a:spcPts val="0"/>
                        </a:spcBef>
                        <a:spcAft>
                          <a:spcPts val="0"/>
                        </a:spcAft>
                      </a:pPr>
                      <a:r>
                        <a:rPr lang="el-GR" sz="900" b="1" u="none" spc="120" dirty="0" err="1">
                          <a:solidFill>
                            <a:schemeClr val="tx1"/>
                          </a:solidFill>
                          <a:latin typeface="Trebuchet MS"/>
                          <a:ea typeface="Calibri"/>
                          <a:cs typeface="Times New Roman"/>
                        </a:rPr>
                        <a:t>School</a:t>
                      </a:r>
                      <a:r>
                        <a:rPr lang="el-GR" sz="900" b="1" u="none" spc="120" dirty="0">
                          <a:solidFill>
                            <a:schemeClr val="tx1"/>
                          </a:solidFill>
                          <a:latin typeface="Trebuchet MS"/>
                          <a:ea typeface="Calibri"/>
                          <a:cs typeface="Times New Roman"/>
                        </a:rPr>
                        <a:t> </a:t>
                      </a:r>
                      <a:r>
                        <a:rPr lang="el-GR" sz="900" b="1" u="none" spc="120" dirty="0" err="1">
                          <a:solidFill>
                            <a:schemeClr val="tx1"/>
                          </a:solidFill>
                          <a:latin typeface="Trebuchet MS"/>
                          <a:ea typeface="Calibri"/>
                          <a:cs typeface="Times New Roman"/>
                        </a:rPr>
                        <a:t>of</a:t>
                      </a:r>
                      <a:r>
                        <a:rPr lang="el-GR" sz="900" b="1" u="none" spc="120" dirty="0">
                          <a:solidFill>
                            <a:schemeClr val="tx1"/>
                          </a:solidFill>
                          <a:latin typeface="Trebuchet MS"/>
                          <a:ea typeface="Calibri"/>
                          <a:cs typeface="Times New Roman"/>
                        </a:rPr>
                        <a:t> </a:t>
                      </a:r>
                      <a:r>
                        <a:rPr lang="el-GR" sz="900" b="1" u="none" spc="120" dirty="0" err="1">
                          <a:solidFill>
                            <a:schemeClr val="tx1"/>
                          </a:solidFill>
                          <a:latin typeface="Trebuchet MS"/>
                          <a:ea typeface="Calibri"/>
                          <a:cs typeface="Times New Roman"/>
                        </a:rPr>
                        <a:t>Architecture</a:t>
                      </a:r>
                      <a:endParaRPr lang="en-US" sz="1100" u="none" dirty="0">
                        <a:solidFill>
                          <a:schemeClr val="tx1"/>
                        </a:solidFill>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in the National Technical University of Athens (NTUA) or </a:t>
                      </a:r>
                      <a:r>
                        <a:rPr lang="en-US" sz="1200" spc="35" dirty="0" err="1">
                          <a:solidFill>
                            <a:srgbClr val="000000"/>
                          </a:solidFill>
                          <a:latin typeface="Times New Roman"/>
                          <a:ea typeface="Calibri"/>
                          <a:cs typeface="Times New Roman"/>
                        </a:rPr>
                        <a:t>Ethnicon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Metsovion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Polytechnion</a:t>
                      </a:r>
                      <a:r>
                        <a:rPr lang="en-US" sz="1200" spc="35" dirty="0">
                          <a:solidFill>
                            <a:srgbClr val="000000"/>
                          </a:solidFill>
                          <a:latin typeface="Times New Roman"/>
                          <a:ea typeface="Calibri"/>
                          <a:cs typeface="Times New Roman"/>
                        </a:rPr>
                        <a:t> in Greek (1917).</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Aristotle University of Thessaloniki (1957).</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University of </a:t>
                      </a:r>
                      <a:r>
                        <a:rPr lang="en-US" sz="1200" dirty="0" err="1">
                          <a:latin typeface="Times New Roman"/>
                          <a:ea typeface="Calibri"/>
                          <a:cs typeface="Times New Roman"/>
                        </a:rPr>
                        <a:t>Patras</a:t>
                      </a:r>
                      <a:r>
                        <a:rPr lang="en-US" sz="1200" dirty="0">
                          <a:latin typeface="Times New Roman"/>
                          <a:ea typeface="Calibri"/>
                          <a:cs typeface="Times New Roman"/>
                        </a:rPr>
                        <a:t> (1999).</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University of Thessaly / Volos School of Architecture (1999).</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Democritus University of Thrace / Polytechnic School of </a:t>
                      </a:r>
                      <a:r>
                        <a:rPr lang="en-US" sz="1200" dirty="0" err="1">
                          <a:latin typeface="Times New Roman"/>
                          <a:ea typeface="Calibri"/>
                          <a:cs typeface="Times New Roman"/>
                        </a:rPr>
                        <a:t>Xanthi</a:t>
                      </a:r>
                      <a:r>
                        <a:rPr lang="en-US" sz="1200" dirty="0">
                          <a:latin typeface="Times New Roman"/>
                          <a:ea typeface="Calibri"/>
                          <a:cs typeface="Times New Roman"/>
                        </a:rPr>
                        <a:t> (1999).</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Technical University of Crete (2004). </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Calibri"/>
                        <a:cs typeface="Times New Roman"/>
                      </a:endParaRPr>
                    </a:p>
                    <a:p>
                      <a:pPr marL="0" marR="0">
                        <a:spcBef>
                          <a:spcPts val="0"/>
                        </a:spcBef>
                        <a:spcAft>
                          <a:spcPts val="0"/>
                        </a:spcAft>
                      </a:pPr>
                      <a:r>
                        <a:rPr lang="el-GR" sz="900" b="1" u="none" spc="120" dirty="0" err="1">
                          <a:solidFill>
                            <a:schemeClr val="tx1"/>
                          </a:solidFill>
                          <a:latin typeface="Trebuchet MS"/>
                          <a:ea typeface="Calibri"/>
                          <a:cs typeface="Times New Roman"/>
                        </a:rPr>
                        <a:t>School</a:t>
                      </a:r>
                      <a:r>
                        <a:rPr lang="el-GR" sz="900" b="1" u="none" spc="120" dirty="0">
                          <a:solidFill>
                            <a:schemeClr val="tx1"/>
                          </a:solidFill>
                          <a:latin typeface="Trebuchet MS"/>
                          <a:ea typeface="Calibri"/>
                          <a:cs typeface="Times New Roman"/>
                        </a:rPr>
                        <a:t> </a:t>
                      </a:r>
                      <a:r>
                        <a:rPr lang="el-GR" sz="900" b="1" u="none" spc="120" dirty="0" err="1">
                          <a:solidFill>
                            <a:schemeClr val="tx1"/>
                          </a:solidFill>
                          <a:latin typeface="Trebuchet MS"/>
                          <a:ea typeface="Calibri"/>
                          <a:cs typeface="Times New Roman"/>
                        </a:rPr>
                        <a:t>of</a:t>
                      </a:r>
                      <a:r>
                        <a:rPr lang="el-GR" sz="900" b="1" u="none" spc="120" dirty="0">
                          <a:solidFill>
                            <a:schemeClr val="tx1"/>
                          </a:solidFill>
                          <a:latin typeface="Trebuchet MS"/>
                          <a:ea typeface="Calibri"/>
                          <a:cs typeface="Times New Roman"/>
                        </a:rPr>
                        <a:t> </a:t>
                      </a:r>
                      <a:r>
                        <a:rPr lang="el-GR" sz="900" b="1" u="none" spc="120" dirty="0" err="1">
                          <a:solidFill>
                            <a:schemeClr val="tx1"/>
                          </a:solidFill>
                          <a:latin typeface="Trebuchet MS"/>
                          <a:ea typeface="Calibri"/>
                          <a:cs typeface="Times New Roman"/>
                        </a:rPr>
                        <a:t>Architecture</a:t>
                      </a:r>
                      <a:endParaRPr lang="en-US" sz="1100" b="1" u="none" dirty="0">
                        <a:solidFill>
                          <a:schemeClr val="tx1"/>
                        </a:solidFill>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 in the National Technical University of Athens (NTUA) or </a:t>
                      </a:r>
                      <a:r>
                        <a:rPr lang="en-US" sz="1200" spc="35" dirty="0" err="1">
                          <a:solidFill>
                            <a:srgbClr val="000000"/>
                          </a:solidFill>
                          <a:latin typeface="Times New Roman"/>
                          <a:ea typeface="Calibri"/>
                          <a:cs typeface="Times New Roman"/>
                        </a:rPr>
                        <a:t>Ethnicon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Metsovion</a:t>
                      </a:r>
                      <a:r>
                        <a:rPr lang="en-US" sz="1200" spc="35" dirty="0">
                          <a:solidFill>
                            <a:srgbClr val="000000"/>
                          </a:solidFill>
                          <a:latin typeface="Times New Roman"/>
                          <a:ea typeface="Calibri"/>
                          <a:cs typeface="Times New Roman"/>
                        </a:rPr>
                        <a:t> </a:t>
                      </a:r>
                      <a:r>
                        <a:rPr lang="en-US" sz="1200" spc="35" dirty="0" err="1">
                          <a:solidFill>
                            <a:srgbClr val="000000"/>
                          </a:solidFill>
                          <a:latin typeface="Times New Roman"/>
                          <a:ea typeface="Calibri"/>
                          <a:cs typeface="Times New Roman"/>
                        </a:rPr>
                        <a:t>Polytechnion</a:t>
                      </a:r>
                      <a:r>
                        <a:rPr lang="en-US" sz="1200" spc="35" dirty="0">
                          <a:solidFill>
                            <a:srgbClr val="000000"/>
                          </a:solidFill>
                          <a:latin typeface="Times New Roman"/>
                          <a:ea typeface="Calibri"/>
                          <a:cs typeface="Times New Roman"/>
                        </a:rPr>
                        <a:t> in Greek (1917).</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Aristotle University of Thessaloniki (1957).</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University of </a:t>
                      </a:r>
                      <a:r>
                        <a:rPr lang="en-US" sz="1200" dirty="0" err="1">
                          <a:latin typeface="Times New Roman"/>
                          <a:ea typeface="Calibri"/>
                          <a:cs typeface="Times New Roman"/>
                        </a:rPr>
                        <a:t>Patras</a:t>
                      </a:r>
                      <a:r>
                        <a:rPr lang="en-US" sz="1200" dirty="0">
                          <a:latin typeface="Times New Roman"/>
                          <a:ea typeface="Calibri"/>
                          <a:cs typeface="Times New Roman"/>
                        </a:rPr>
                        <a:t> (1999).</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University of Thessaly / Volos School of Architecture (1999).</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Democritus University of Thrace / Polytechnic School of </a:t>
                      </a:r>
                      <a:r>
                        <a:rPr lang="en-US" sz="1200" dirty="0" err="1">
                          <a:latin typeface="Times New Roman"/>
                          <a:ea typeface="Calibri"/>
                          <a:cs typeface="Times New Roman"/>
                        </a:rPr>
                        <a:t>Xanthi</a:t>
                      </a:r>
                      <a:r>
                        <a:rPr lang="en-US" sz="1200" dirty="0">
                          <a:latin typeface="Times New Roman"/>
                          <a:ea typeface="Calibri"/>
                          <a:cs typeface="Times New Roman"/>
                        </a:rPr>
                        <a:t> (1999).</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Technical University of Crete (2004). </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33400"/>
            <a:ext cx="8229600" cy="1676400"/>
          </a:xfrm>
        </p:spPr>
        <p:txBody>
          <a:bodyPr/>
          <a:lstStyle/>
          <a:p>
            <a:r>
              <a:rPr lang="fr-FR" dirty="0"/>
              <a:t>I</a:t>
            </a:r>
            <a:r>
              <a:rPr lang="fr-FR" dirty="0" smtClean="0"/>
              <a:t>nfirmier</a:t>
            </a:r>
            <a:endParaRPr lang="en-US" dirty="0"/>
          </a:p>
        </p:txBody>
      </p:sp>
      <p:graphicFrame>
        <p:nvGraphicFramePr>
          <p:cNvPr id="4" name="3 - Θέση περιεχομένου"/>
          <p:cNvGraphicFramePr>
            <a:graphicFrameLocks noGrp="1"/>
          </p:cNvGraphicFramePr>
          <p:nvPr>
            <p:ph idx="1"/>
          </p:nvPr>
        </p:nvGraphicFramePr>
        <p:xfrm>
          <a:off x="152401" y="838201"/>
          <a:ext cx="8686799" cy="5893918"/>
        </p:xfrm>
        <a:graphic>
          <a:graphicData uri="http://schemas.openxmlformats.org/drawingml/2006/table">
            <a:tbl>
              <a:tblPr firstRow="1" bandRow="1">
                <a:tableStyleId>{5C22544A-7EE6-4342-B048-85BDC9FD1C3A}</a:tableStyleId>
              </a:tblPr>
              <a:tblGrid>
                <a:gridCol w="1056765"/>
                <a:gridCol w="1056765"/>
                <a:gridCol w="1056765"/>
                <a:gridCol w="1056765"/>
                <a:gridCol w="1240971"/>
                <a:gridCol w="1589994"/>
                <a:gridCol w="1628774"/>
              </a:tblGrid>
              <a:tr h="157550">
                <a:tc>
                  <a:txBody>
                    <a:bodyPr/>
                    <a:lstStyle/>
                    <a:p>
                      <a:pPr marL="0" marR="0">
                        <a:lnSpc>
                          <a:spcPct val="115000"/>
                        </a:lnSpc>
                        <a:spcBef>
                          <a:spcPts val="0"/>
                        </a:spcBef>
                        <a:spcAft>
                          <a:spcPts val="0"/>
                        </a:spcAft>
                      </a:pPr>
                      <a:r>
                        <a:rPr lang="en-US" sz="1000" dirty="0">
                          <a:latin typeface="Calibri"/>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1959</a:t>
                      </a:r>
                      <a:endParaRPr lang="en-US" sz="1100">
                        <a:latin typeface="Calibri"/>
                        <a:ea typeface="Calibri"/>
                        <a:cs typeface="Times New Roman"/>
                      </a:endParaRPr>
                    </a:p>
                  </a:txBody>
                  <a:tcPr marL="68580" marR="68580" marT="0" marB="0"/>
                </a:tc>
                <a:tc gridSpan="2">
                  <a:txBody>
                    <a:bodyPr/>
                    <a:lstStyle/>
                    <a:p>
                      <a:pPr marL="0" marR="0">
                        <a:lnSpc>
                          <a:spcPct val="115000"/>
                        </a:lnSpc>
                        <a:spcBef>
                          <a:spcPts val="0"/>
                        </a:spcBef>
                        <a:spcAft>
                          <a:spcPts val="0"/>
                        </a:spcAft>
                      </a:pPr>
                      <a:r>
                        <a:rPr lang="en-US" sz="1000" dirty="0" smtClean="0">
                          <a:latin typeface="Calibri"/>
                          <a:ea typeface="Calibri"/>
                          <a:cs typeface="Times New Roman"/>
                        </a:rPr>
                        <a:t>1964-1970</a:t>
                      </a:r>
                      <a:endParaRPr lang="en-US" sz="1100" dirty="0">
                        <a:latin typeface="Calibri"/>
                        <a:ea typeface="Calibri"/>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en-US" sz="1000" dirty="0">
                          <a:latin typeface="Calibri"/>
                          <a:ea typeface="Calibri"/>
                          <a:cs typeface="Times New Roman"/>
                        </a:rPr>
                        <a:t>1977</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1985</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2014</a:t>
                      </a:r>
                      <a:endParaRPr lang="en-US" sz="1100">
                        <a:latin typeface="Calibri"/>
                        <a:ea typeface="Calibri"/>
                        <a:cs typeface="Times New Roman"/>
                      </a:endParaRPr>
                    </a:p>
                  </a:txBody>
                  <a:tcPr marL="68580" marR="68580" marT="0" marB="0"/>
                </a:tc>
              </a:tr>
              <a:tr h="378120">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r>
                        <a:rPr lang="en-US" sz="1200" dirty="0" smtClean="0">
                          <a:latin typeface="Arial"/>
                          <a:ea typeface="Calibri"/>
                          <a:cs typeface="Times New Roman"/>
                        </a:rPr>
                        <a:t> </a:t>
                      </a:r>
                      <a:r>
                        <a:rPr lang="en-US" sz="1200" dirty="0" err="1">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p>
                    <a:p>
                      <a:pPr marL="0" marR="0">
                        <a:lnSpc>
                          <a:spcPct val="115000"/>
                        </a:lnSpc>
                        <a:spcBef>
                          <a:spcPts val="0"/>
                        </a:spcBef>
                        <a:spcAft>
                          <a:spcPts val="0"/>
                        </a:spcAft>
                      </a:pPr>
                      <a:r>
                        <a:rPr lang="en-US" sz="1200" dirty="0" smtClean="0">
                          <a:latin typeface="Arial"/>
                          <a:ea typeface="Calibri"/>
                          <a:cs typeface="Times New Roman"/>
                        </a:rPr>
                        <a:t> </a:t>
                      </a:r>
                      <a:r>
                        <a:rPr lang="en-US" sz="1200" dirty="0" err="1">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r>
                        <a:rPr lang="en-US" sz="1200" dirty="0" smtClean="0">
                          <a:latin typeface="Arial"/>
                          <a:ea typeface="Calibri"/>
                          <a:cs typeface="Times New Roman"/>
                        </a:rPr>
                        <a:t> </a:t>
                      </a:r>
                      <a:r>
                        <a:rPr lang="en-US" sz="1200" dirty="0" err="1">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p>
                    <a:p>
                      <a:pPr marL="0" marR="0">
                        <a:lnSpc>
                          <a:spcPct val="115000"/>
                        </a:lnSpc>
                        <a:spcBef>
                          <a:spcPts val="0"/>
                        </a:spcBef>
                        <a:spcAft>
                          <a:spcPts val="0"/>
                        </a:spcAft>
                      </a:pPr>
                      <a:r>
                        <a:rPr lang="en-US" sz="1200" baseline="0" dirty="0" smtClean="0">
                          <a:latin typeface="Arial"/>
                          <a:ea typeface="Calibri"/>
                          <a:cs typeface="Times New Roman"/>
                        </a:rPr>
                        <a:t> </a:t>
                      </a:r>
                      <a:r>
                        <a:rPr lang="en-US" sz="1200" dirty="0" err="1" smtClean="0">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p>
                    <a:p>
                      <a:pPr marL="0" marR="0">
                        <a:lnSpc>
                          <a:spcPct val="115000"/>
                        </a:lnSpc>
                        <a:spcBef>
                          <a:spcPts val="0"/>
                        </a:spcBef>
                        <a:spcAft>
                          <a:spcPts val="0"/>
                        </a:spcAft>
                      </a:pPr>
                      <a:r>
                        <a:rPr lang="en-US" sz="1200" dirty="0" err="1" smtClean="0">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p>
                    <a:p>
                      <a:pPr marL="0" marR="0">
                        <a:lnSpc>
                          <a:spcPct val="115000"/>
                        </a:lnSpc>
                        <a:spcBef>
                          <a:spcPts val="0"/>
                        </a:spcBef>
                        <a:spcAft>
                          <a:spcPts val="0"/>
                        </a:spcAft>
                      </a:pPr>
                      <a:r>
                        <a:rPr lang="en-US" sz="1200" dirty="0" err="1" smtClean="0">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p>
                    <a:p>
                      <a:pPr marL="0" marR="0">
                        <a:lnSpc>
                          <a:spcPct val="115000"/>
                        </a:lnSpc>
                        <a:spcBef>
                          <a:spcPts val="0"/>
                        </a:spcBef>
                        <a:spcAft>
                          <a:spcPts val="0"/>
                        </a:spcAft>
                      </a:pPr>
                      <a:r>
                        <a:rPr lang="en-US" sz="1200" dirty="0" err="1" smtClean="0">
                          <a:latin typeface="Arial"/>
                          <a:ea typeface="Calibri"/>
                          <a:cs typeface="Times New Roman"/>
                        </a:rPr>
                        <a:t>primaire</a:t>
                      </a:r>
                      <a:endParaRPr lang="en-US" sz="1100" dirty="0">
                        <a:latin typeface="Calibri"/>
                        <a:ea typeface="Calibri"/>
                        <a:cs typeface="Times New Roman"/>
                      </a:endParaRPr>
                    </a:p>
                  </a:txBody>
                  <a:tcPr marL="68580" marR="68580" marT="0" marB="0"/>
                </a:tc>
              </a:tr>
              <a:tr h="378120">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r>
                        <a:rPr lang="en-US" sz="1200" dirty="0" err="1" smtClean="0">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r>
                        <a:rPr lang="en-US" sz="1200" dirty="0" err="1" smtClean="0">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r>
                        <a:rPr lang="en-US" sz="1200" dirty="0" err="1" smtClean="0">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p>
                    <a:p>
                      <a:pPr marL="0" marR="0">
                        <a:lnSpc>
                          <a:spcPct val="115000"/>
                        </a:lnSpc>
                        <a:spcBef>
                          <a:spcPts val="0"/>
                        </a:spcBef>
                        <a:spcAft>
                          <a:spcPts val="0"/>
                        </a:spcAft>
                      </a:pPr>
                      <a:r>
                        <a:rPr lang="en-US" sz="1200" dirty="0" err="1" smtClean="0">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endParaRPr lang="en-US" sz="1200" baseline="0" dirty="0" smtClean="0">
                        <a:latin typeface="Arial"/>
                        <a:ea typeface="Calibri"/>
                        <a:cs typeface="Times New Roman"/>
                      </a:endParaRPr>
                    </a:p>
                    <a:p>
                      <a:pPr marL="0" marR="0">
                        <a:lnSpc>
                          <a:spcPct val="115000"/>
                        </a:lnSpc>
                        <a:spcBef>
                          <a:spcPts val="0"/>
                        </a:spcBef>
                        <a:spcAft>
                          <a:spcPts val="0"/>
                        </a:spcAft>
                      </a:pPr>
                      <a:r>
                        <a:rPr lang="en-US" sz="1200" dirty="0" err="1" smtClean="0">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p>
                    <a:p>
                      <a:pPr marL="0" marR="0">
                        <a:lnSpc>
                          <a:spcPct val="115000"/>
                        </a:lnSpc>
                        <a:spcBef>
                          <a:spcPts val="0"/>
                        </a:spcBef>
                        <a:spcAft>
                          <a:spcPts val="0"/>
                        </a:spcAft>
                      </a:pPr>
                      <a:r>
                        <a:rPr lang="en-US" sz="1200" dirty="0" smtClean="0">
                          <a:latin typeface="Arial"/>
                          <a:ea typeface="Calibri"/>
                          <a:cs typeface="Times New Roman"/>
                        </a:rPr>
                        <a:t> </a:t>
                      </a:r>
                      <a:r>
                        <a:rPr lang="en-US" sz="1200" dirty="0" err="1">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p>
                    <a:p>
                      <a:pPr marL="0" marR="0">
                        <a:lnSpc>
                          <a:spcPct val="115000"/>
                        </a:lnSpc>
                        <a:spcBef>
                          <a:spcPts val="0"/>
                        </a:spcBef>
                        <a:spcAft>
                          <a:spcPts val="0"/>
                        </a:spcAft>
                      </a:pPr>
                      <a:r>
                        <a:rPr lang="en-US" sz="1200" dirty="0" err="1" smtClean="0">
                          <a:latin typeface="Arial"/>
                          <a:ea typeface="Calibri"/>
                          <a:cs typeface="Times New Roman"/>
                        </a:rPr>
                        <a:t>secondaire</a:t>
                      </a:r>
                      <a:endParaRPr lang="en-US" sz="1100" dirty="0">
                        <a:latin typeface="Calibri"/>
                        <a:ea typeface="Calibri"/>
                        <a:cs typeface="Times New Roman"/>
                      </a:endParaRPr>
                    </a:p>
                  </a:txBody>
                  <a:tcPr marL="68580" marR="68580" marT="0" marB="0"/>
                </a:tc>
              </a:tr>
              <a:tr h="4877410">
                <a:tc gridSpan="2">
                  <a:txBody>
                    <a:bodyPr/>
                    <a:lstStyle/>
                    <a:p>
                      <a:pPr marL="0" marR="0">
                        <a:lnSpc>
                          <a:spcPct val="115000"/>
                        </a:lnSpc>
                        <a:spcBef>
                          <a:spcPts val="0"/>
                        </a:spcBef>
                        <a:spcAft>
                          <a:spcPts val="0"/>
                        </a:spcAft>
                      </a:pPr>
                      <a:r>
                        <a:rPr lang="fr-FR" sz="1200">
                          <a:latin typeface="Arial"/>
                          <a:ea typeface="Calibri"/>
                          <a:cs typeface="Times New Roman"/>
                        </a:rPr>
                        <a:t>École d’aides-soignants (Athènes 1955), École PIKPA 1955 (École patriotique de bien-être et de la perception sociales), École «Le progrès du Pirée»1953</a:t>
                      </a:r>
                      <a:endParaRPr lang="en-US" sz="1100">
                        <a:latin typeface="Calibri"/>
                        <a:ea typeface="Calibri"/>
                        <a:cs typeface="Times New Roman"/>
                      </a:endParaRPr>
                    </a:p>
                    <a:p>
                      <a:pPr marL="0" marR="0">
                        <a:lnSpc>
                          <a:spcPct val="115000"/>
                        </a:lnSpc>
                        <a:spcBef>
                          <a:spcPts val="0"/>
                        </a:spcBef>
                        <a:spcAft>
                          <a:spcPts val="0"/>
                        </a:spcAft>
                      </a:pPr>
                      <a:r>
                        <a:rPr lang="fr-FR" sz="1200">
                          <a:latin typeface="Arial"/>
                          <a:ea typeface="Calibri"/>
                          <a:cs typeface="Times New Roman"/>
                        </a:rPr>
                        <a:t>École  de soins infirmiers  (Thessalonique 1873),  École des Officiers d’ Infirmiers 1946 etc.</a:t>
                      </a:r>
                      <a:endParaRPr lang="en-US" sz="1100">
                        <a:latin typeface="Calibri"/>
                        <a:ea typeface="Calibri"/>
                        <a:cs typeface="Times New Roman"/>
                      </a:endParaRPr>
                    </a:p>
                  </a:txBody>
                  <a:tcPr marL="68580" marR="68580" marT="0" marB="0"/>
                </a:tc>
                <a:tc hMerge="1">
                  <a:txBody>
                    <a:bodyPr/>
                    <a:lstStyle/>
                    <a:p>
                      <a:endParaRPr lang="en-US"/>
                    </a:p>
                  </a:txBody>
                  <a:tcPr/>
                </a:tc>
                <a:tc gridSpan="2">
                  <a:txBody>
                    <a:bodyPr/>
                    <a:lstStyle/>
                    <a:p>
                      <a:pPr marL="0" marR="0">
                        <a:lnSpc>
                          <a:spcPct val="115000"/>
                        </a:lnSpc>
                        <a:spcBef>
                          <a:spcPts val="0"/>
                        </a:spcBef>
                        <a:spcAft>
                          <a:spcPts val="0"/>
                        </a:spcAft>
                      </a:pPr>
                      <a:r>
                        <a:rPr lang="fr-FR" sz="1200" dirty="0">
                          <a:latin typeface="Arial"/>
                          <a:ea typeface="Calibri"/>
                          <a:cs typeface="Times New Roman"/>
                        </a:rPr>
                        <a:t>École d’infirmière aux hôpitaux (Athènes(1966), Thessalonique(1968), Héracleion(1964), Serres(1965), </a:t>
                      </a:r>
                      <a:r>
                        <a:rPr lang="fr-FR" sz="1200" dirty="0" err="1">
                          <a:latin typeface="Arial"/>
                          <a:ea typeface="Calibri"/>
                          <a:cs typeface="Times New Roman"/>
                        </a:rPr>
                        <a:t>Agrinion</a:t>
                      </a:r>
                      <a:r>
                        <a:rPr lang="fr-FR" sz="1200" dirty="0">
                          <a:latin typeface="Arial"/>
                          <a:ea typeface="Calibri"/>
                          <a:cs typeface="Times New Roman"/>
                        </a:rPr>
                        <a:t>(1960), Kilkis(1969), Kalamata(1963), Tripoli, Kozani etc.),</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(3 années d’études ou 2 années d’études)</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 École  de soins infirmiers  (Thessalonique 1973), (Patras 1973)</a:t>
                      </a:r>
                      <a:endParaRPr lang="en-US" sz="1100" dirty="0">
                        <a:latin typeface="Calibri"/>
                        <a:ea typeface="Calibri"/>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fr-FR" sz="1200" dirty="0">
                          <a:latin typeface="Arial"/>
                          <a:ea typeface="Calibri"/>
                          <a:cs typeface="Times New Roman"/>
                        </a:rPr>
                        <a:t>École d’infirmière aux hôpitaux</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Centres d’</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enseignement supérieur technique et professionnel </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 Athènes, Thessalonique, Patras, Larissa)</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Université d’Athènes-école des soins infirmiers 1979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200">
                          <a:latin typeface="Arial"/>
                          <a:ea typeface="Calibri"/>
                          <a:cs typeface="Times New Roman"/>
                        </a:rPr>
                        <a:t>Toutes les écoles de 3 années d’études ont été abolies et ont été remplacées par des Instituts.</a:t>
                      </a:r>
                      <a:endParaRPr lang="en-US" sz="1100">
                        <a:latin typeface="Calibri"/>
                        <a:ea typeface="Calibri"/>
                        <a:cs typeface="Times New Roman"/>
                      </a:endParaRPr>
                    </a:p>
                    <a:p>
                      <a:pPr marL="0" marR="0">
                        <a:lnSpc>
                          <a:spcPct val="115000"/>
                        </a:lnSpc>
                        <a:spcBef>
                          <a:spcPts val="0"/>
                        </a:spcBef>
                        <a:spcAft>
                          <a:spcPts val="0"/>
                        </a:spcAft>
                      </a:pPr>
                      <a:r>
                        <a:rPr lang="fr-FR" sz="1200">
                          <a:latin typeface="Arial"/>
                          <a:ea typeface="Calibri"/>
                          <a:cs typeface="Times New Roman"/>
                        </a:rPr>
                        <a:t>Les écoles de 2 années d’études continuent à exister ( aides – soignants).</a:t>
                      </a:r>
                      <a:endParaRPr lang="en-US" sz="1100">
                        <a:latin typeface="Calibri"/>
                        <a:ea typeface="Calibri"/>
                        <a:cs typeface="Times New Roman"/>
                      </a:endParaRPr>
                    </a:p>
                    <a:p>
                      <a:pPr marL="0" marR="0">
                        <a:lnSpc>
                          <a:spcPct val="115000"/>
                        </a:lnSpc>
                        <a:spcBef>
                          <a:spcPts val="0"/>
                        </a:spcBef>
                        <a:spcAft>
                          <a:spcPts val="0"/>
                        </a:spcAft>
                      </a:pPr>
                      <a:r>
                        <a:rPr lang="fr-FR" sz="1200">
                          <a:latin typeface="Arial"/>
                          <a:ea typeface="Calibri"/>
                          <a:cs typeface="Times New Roman"/>
                        </a:rPr>
                        <a:t>Instituts supérieurs d’enseignement technologique- soins infirmiers (Athènes 1983), (Thessalonique 1973), (Patras1973), (Larissa 1983), (Ioannina 1984), (Héracleion 1985), (Lamia 1983)</a:t>
                      </a:r>
                      <a:endParaRPr lang="en-US" sz="1100">
                        <a:latin typeface="Calibri"/>
                        <a:ea typeface="Calibri"/>
                        <a:cs typeface="Times New Roman"/>
                      </a:endParaRPr>
                    </a:p>
                    <a:p>
                      <a:pPr marL="0" marR="0">
                        <a:lnSpc>
                          <a:spcPct val="115000"/>
                        </a:lnSpc>
                        <a:spcBef>
                          <a:spcPts val="0"/>
                        </a:spcBef>
                        <a:spcAft>
                          <a:spcPts val="0"/>
                        </a:spcAft>
                      </a:pPr>
                      <a:r>
                        <a:rPr lang="fr-FR" sz="1200">
                          <a:latin typeface="Arial"/>
                          <a:ea typeface="Calibri"/>
                          <a:cs typeface="Times New Roman"/>
                        </a:rPr>
                        <a:t>Université d’Athènes-école des soins infirmiers 1979</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fr-FR" sz="1200" dirty="0">
                          <a:latin typeface="Arial"/>
                          <a:ea typeface="Calibri"/>
                          <a:cs typeface="Times New Roman"/>
                        </a:rPr>
                        <a:t>Instituts supérieurs d’enseignement technologique- soins infirmiers (Athènes 1983), (Thessalonique 1973), (Patras1973), (Larissa 1983), (Ioannina 1984), (Héracleion 1985), (Lamia 1983), (</a:t>
                      </a:r>
                      <a:r>
                        <a:rPr lang="fr-FR" sz="1200" dirty="0" err="1">
                          <a:latin typeface="Arial"/>
                          <a:ea typeface="Calibri"/>
                          <a:cs typeface="Times New Roman"/>
                        </a:rPr>
                        <a:t>Sparti</a:t>
                      </a:r>
                      <a:r>
                        <a:rPr lang="fr-FR" sz="1200" dirty="0">
                          <a:latin typeface="Arial"/>
                          <a:ea typeface="Calibri"/>
                          <a:cs typeface="Times New Roman"/>
                        </a:rPr>
                        <a:t> 2005)</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 (</a:t>
                      </a:r>
                      <a:r>
                        <a:rPr lang="fr-FR" sz="1200" dirty="0" err="1">
                          <a:latin typeface="Arial"/>
                          <a:ea typeface="Calibri"/>
                          <a:cs typeface="Times New Roman"/>
                        </a:rPr>
                        <a:t>Didimoticho</a:t>
                      </a:r>
                      <a:r>
                        <a:rPr lang="fr-FR" sz="1200" dirty="0">
                          <a:latin typeface="Arial"/>
                          <a:ea typeface="Calibri"/>
                          <a:cs typeface="Times New Roman"/>
                        </a:rPr>
                        <a:t> 2007)</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Université d’Athènes-école des soins infirmiers 1979</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Les écoles de 2 années d’études continuent à exister ( aides – soignants).</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87362"/>
          </a:xfrm>
        </p:spPr>
        <p:txBody>
          <a:bodyPr>
            <a:normAutofit fontScale="90000"/>
          </a:bodyPr>
          <a:lstStyle/>
          <a:p>
            <a:r>
              <a:rPr lang="fr-FR" dirty="0" smtClean="0"/>
              <a:t>Nurse</a:t>
            </a:r>
            <a:endParaRPr lang="en-US" dirty="0"/>
          </a:p>
        </p:txBody>
      </p:sp>
      <p:graphicFrame>
        <p:nvGraphicFramePr>
          <p:cNvPr id="4" name="3 - Θέση περιεχομένου"/>
          <p:cNvGraphicFramePr>
            <a:graphicFrameLocks noGrp="1"/>
          </p:cNvGraphicFramePr>
          <p:nvPr>
            <p:ph idx="1"/>
          </p:nvPr>
        </p:nvGraphicFramePr>
        <p:xfrm>
          <a:off x="-2" y="838201"/>
          <a:ext cx="9144003" cy="6009960"/>
        </p:xfrm>
        <a:graphic>
          <a:graphicData uri="http://schemas.openxmlformats.org/drawingml/2006/table">
            <a:tbl>
              <a:tblPr firstRow="1" bandRow="1">
                <a:tableStyleId>{5C22544A-7EE6-4342-B048-85BDC9FD1C3A}</a:tableStyleId>
              </a:tblPr>
              <a:tblGrid>
                <a:gridCol w="1259633"/>
                <a:gridCol w="1259633"/>
                <a:gridCol w="1259633"/>
                <a:gridCol w="1259633"/>
                <a:gridCol w="1259633"/>
                <a:gridCol w="1259633"/>
                <a:gridCol w="1586205"/>
              </a:tblGrid>
              <a:tr h="306625">
                <a:tc>
                  <a:txBody>
                    <a:bodyPr/>
                    <a:lstStyle/>
                    <a:p>
                      <a:pPr marL="0" marR="0">
                        <a:spcBef>
                          <a:spcPts val="0"/>
                        </a:spcBef>
                        <a:spcAft>
                          <a:spcPts val="0"/>
                        </a:spcAft>
                      </a:pPr>
                      <a:r>
                        <a:rPr lang="en-US" sz="1200" dirty="0">
                          <a:latin typeface="Times New Roman"/>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dirty="0">
                          <a:latin typeface="Times New Roman"/>
                          <a:ea typeface="Calibri"/>
                          <a:cs typeface="Times New Roman"/>
                        </a:rPr>
                        <a:t>1959</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1964</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1970</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1977</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1985</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2014</a:t>
                      </a:r>
                      <a:endParaRPr lang="en-US" sz="1100">
                        <a:latin typeface="Calibri"/>
                        <a:ea typeface="Calibri"/>
                        <a:cs typeface="Times New Roman"/>
                      </a:endParaRPr>
                    </a:p>
                  </a:txBody>
                  <a:tcPr marL="68580" marR="68580" marT="0" marB="0"/>
                </a:tc>
              </a:tr>
              <a:tr h="380222">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Primary Education</a:t>
                      </a:r>
                      <a:endParaRPr lang="en-US" sz="1100">
                        <a:latin typeface="Calibri"/>
                        <a:ea typeface="Calibri"/>
                        <a:cs typeface="Times New Roman"/>
                      </a:endParaRPr>
                    </a:p>
                  </a:txBody>
                  <a:tcPr marL="68580" marR="68580" marT="0" marB="0"/>
                </a:tc>
              </a:tr>
              <a:tr h="380222">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dirty="0">
                          <a:latin typeface="Times New Roman"/>
                          <a:ea typeface="Calibri"/>
                          <a:cs typeface="Times New Roman"/>
                        </a:rPr>
                        <a:t>Secondary Education</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Secondary Education</a:t>
                      </a:r>
                      <a:endParaRPr lang="en-US" sz="1100">
                        <a:latin typeface="Calibri"/>
                        <a:ea typeface="Calibri"/>
                        <a:cs typeface="Times New Roman"/>
                      </a:endParaRPr>
                    </a:p>
                  </a:txBody>
                  <a:tcPr marL="68580" marR="68580" marT="0" marB="0"/>
                </a:tc>
              </a:tr>
              <a:tr h="4942891">
                <a:tc gridSpan="2">
                  <a:txBody>
                    <a:bodyPr/>
                    <a:lstStyle/>
                    <a:p>
                      <a:pPr marL="0" marR="0">
                        <a:spcBef>
                          <a:spcPts val="0"/>
                        </a:spcBef>
                        <a:spcAft>
                          <a:spcPts val="0"/>
                        </a:spcAft>
                      </a:pPr>
                      <a:r>
                        <a:rPr lang="en-US" sz="1200">
                          <a:latin typeface="Times New Roman"/>
                          <a:ea typeface="Calibri"/>
                          <a:cs typeface="Times New Roman"/>
                        </a:rPr>
                        <a:t> Nursing assistant school (Athens 1955).</a:t>
                      </a:r>
                      <a:endParaRPr lang="en-US" sz="1100">
                        <a:latin typeface="Calibri"/>
                        <a:ea typeface="Calibri"/>
                        <a:cs typeface="Times New Roman"/>
                      </a:endParaRPr>
                    </a:p>
                    <a:p>
                      <a:pPr marL="0" marR="0">
                        <a:spcBef>
                          <a:spcPts val="0"/>
                        </a:spcBef>
                        <a:spcAft>
                          <a:spcPts val="0"/>
                        </a:spcAft>
                      </a:pPr>
                      <a:r>
                        <a:rPr lang="en-US" sz="1200">
                          <a:latin typeface="Times New Roman"/>
                          <a:ea typeface="Calibri"/>
                          <a:cs typeface="Times New Roman"/>
                        </a:rPr>
                        <a:t>PIKPA: Patriotic Foundation of Welfare and Perception School (1955). “Progress of Piraeus” School (1953). </a:t>
                      </a:r>
                      <a:endParaRPr lang="en-US" sz="1100">
                        <a:latin typeface="Calibri"/>
                        <a:ea typeface="Calibri"/>
                        <a:cs typeface="Times New Roman"/>
                      </a:endParaRPr>
                    </a:p>
                    <a:p>
                      <a:pPr marL="0" marR="0">
                        <a:spcBef>
                          <a:spcPts val="0"/>
                        </a:spcBef>
                        <a:spcAft>
                          <a:spcPts val="0"/>
                        </a:spcAft>
                      </a:pPr>
                      <a:r>
                        <a:rPr lang="en-US" sz="1200">
                          <a:latin typeface="Times New Roman"/>
                          <a:ea typeface="Calibri"/>
                          <a:cs typeface="Times New Roman"/>
                        </a:rPr>
                        <a:t>Nursing School (Thessalonica 1873). School for Head Nurses (1946), etc.   </a:t>
                      </a:r>
                      <a:endParaRPr lang="en-US" sz="1100">
                        <a:latin typeface="Calibri"/>
                        <a:ea typeface="Calibri"/>
                        <a:cs typeface="Times New Roman"/>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200" dirty="0">
                          <a:latin typeface="Times New Roman"/>
                          <a:ea typeface="Calibri"/>
                          <a:cs typeface="Times New Roman"/>
                        </a:rPr>
                        <a:t>In-hospital nursing schools requiring 2 or 3 years of attendance (Athens 1966, Thessalonica 1968, Iraklion 1964, </a:t>
                      </a:r>
                      <a:r>
                        <a:rPr lang="en-US" sz="1200" dirty="0" err="1">
                          <a:latin typeface="Times New Roman"/>
                          <a:ea typeface="Calibri"/>
                          <a:cs typeface="Times New Roman"/>
                        </a:rPr>
                        <a:t>Serres</a:t>
                      </a:r>
                      <a:r>
                        <a:rPr lang="en-US" sz="1200" dirty="0">
                          <a:latin typeface="Times New Roman"/>
                          <a:ea typeface="Calibri"/>
                          <a:cs typeface="Times New Roman"/>
                        </a:rPr>
                        <a:t> 1965, </a:t>
                      </a:r>
                      <a:r>
                        <a:rPr lang="en-US" sz="1200" dirty="0" err="1">
                          <a:latin typeface="Times New Roman"/>
                          <a:ea typeface="Calibri"/>
                          <a:cs typeface="Times New Roman"/>
                        </a:rPr>
                        <a:t>Agrinio</a:t>
                      </a:r>
                      <a:r>
                        <a:rPr lang="en-US" sz="1200" dirty="0">
                          <a:latin typeface="Times New Roman"/>
                          <a:ea typeface="Calibri"/>
                          <a:cs typeface="Times New Roman"/>
                        </a:rPr>
                        <a:t> 1960, </a:t>
                      </a:r>
                      <a:r>
                        <a:rPr lang="en-US" sz="1200" dirty="0" err="1">
                          <a:latin typeface="Times New Roman"/>
                          <a:ea typeface="Calibri"/>
                          <a:cs typeface="Times New Roman"/>
                        </a:rPr>
                        <a:t>Kilkis</a:t>
                      </a:r>
                      <a:r>
                        <a:rPr lang="en-US" sz="1200" dirty="0">
                          <a:latin typeface="Times New Roman"/>
                          <a:ea typeface="Calibri"/>
                          <a:cs typeface="Times New Roman"/>
                        </a:rPr>
                        <a:t> 1969, </a:t>
                      </a:r>
                      <a:r>
                        <a:rPr lang="en-US" sz="1200" dirty="0" err="1">
                          <a:latin typeface="Times New Roman"/>
                          <a:ea typeface="Calibri"/>
                          <a:cs typeface="Times New Roman"/>
                        </a:rPr>
                        <a:t>Kalamata</a:t>
                      </a:r>
                      <a:r>
                        <a:rPr lang="en-US" sz="1200" dirty="0">
                          <a:latin typeface="Times New Roman"/>
                          <a:ea typeface="Calibri"/>
                          <a:cs typeface="Times New Roman"/>
                        </a:rPr>
                        <a:t> 1963, Tripoli, </a:t>
                      </a:r>
                      <a:r>
                        <a:rPr lang="en-US" sz="1200" dirty="0" err="1">
                          <a:latin typeface="Times New Roman"/>
                          <a:ea typeface="Calibri"/>
                          <a:cs typeface="Times New Roman"/>
                        </a:rPr>
                        <a:t>Kozani</a:t>
                      </a:r>
                      <a:r>
                        <a:rPr lang="en-US" sz="1200" dirty="0">
                          <a:latin typeface="Times New Roman"/>
                          <a:ea typeface="Calibri"/>
                          <a:cs typeface="Times New Roman"/>
                        </a:rPr>
                        <a:t>, etc).</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Nursing Schools (Thessalonica 1973, </a:t>
                      </a:r>
                      <a:r>
                        <a:rPr lang="en-US" sz="1200" dirty="0" err="1">
                          <a:latin typeface="Times New Roman"/>
                          <a:ea typeface="Calibri"/>
                          <a:cs typeface="Times New Roman"/>
                        </a:rPr>
                        <a:t>Patras</a:t>
                      </a:r>
                      <a:r>
                        <a:rPr lang="en-US" sz="1200" dirty="0">
                          <a:latin typeface="Times New Roman"/>
                          <a:ea typeface="Calibri"/>
                          <a:cs typeface="Times New Roman"/>
                        </a:rPr>
                        <a:t> 1973).</a:t>
                      </a:r>
                      <a:endParaRPr lang="en-US" sz="1100" dirty="0">
                        <a:latin typeface="Calibri"/>
                        <a:ea typeface="Calibri"/>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200" dirty="0">
                          <a:latin typeface="Times New Roman"/>
                          <a:ea typeface="Calibri"/>
                          <a:cs typeface="Times New Roman"/>
                        </a:rPr>
                        <a:t>In-hospital nursing schools.</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Centers of</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Higher Technical and Vocational Education (Athens, Thessalonica, </a:t>
                      </a:r>
                      <a:r>
                        <a:rPr lang="en-US" sz="1200" dirty="0" err="1">
                          <a:latin typeface="Times New Roman"/>
                          <a:ea typeface="Calibri"/>
                          <a:cs typeface="Times New Roman"/>
                        </a:rPr>
                        <a:t>Patras</a:t>
                      </a:r>
                      <a:r>
                        <a:rPr lang="en-US" sz="1200" dirty="0">
                          <a:latin typeface="Times New Roman"/>
                          <a:ea typeface="Calibri"/>
                          <a:cs typeface="Times New Roman"/>
                        </a:rPr>
                        <a:t>, Larissa). </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Nursing School of Athens University (1979).</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All three-year attendance schools were abolished and replaced by Institutes. Two-year attendance schools continue to exist (Nursing assistant school). </a:t>
                      </a:r>
                      <a:endParaRPr lang="en-US" sz="1100">
                        <a:latin typeface="Calibri"/>
                        <a:ea typeface="Calibri"/>
                        <a:cs typeface="Times New Roman"/>
                      </a:endParaRPr>
                    </a:p>
                    <a:p>
                      <a:pPr marL="0" marR="0">
                        <a:spcBef>
                          <a:spcPts val="0"/>
                        </a:spcBef>
                        <a:spcAft>
                          <a:spcPts val="0"/>
                        </a:spcAft>
                      </a:pPr>
                      <a:r>
                        <a:rPr lang="en-US" sz="1200">
                          <a:latin typeface="Times New Roman"/>
                          <a:ea typeface="Calibri"/>
                          <a:cs typeface="Times New Roman"/>
                        </a:rPr>
                        <a:t>Higher technological education nursing care institutes (Athens 1983, Thessalonica 1973, Patras 1973, Larissa 1983, Ioannina 1984, Iraklion 1985, Lamia 1983.</a:t>
                      </a:r>
                      <a:endParaRPr lang="en-US" sz="1100">
                        <a:latin typeface="Calibri"/>
                        <a:ea typeface="Calibri"/>
                        <a:cs typeface="Times New Roman"/>
                      </a:endParaRPr>
                    </a:p>
                    <a:p>
                      <a:pPr marL="0" marR="0">
                        <a:spcBef>
                          <a:spcPts val="0"/>
                        </a:spcBef>
                        <a:spcAft>
                          <a:spcPts val="0"/>
                        </a:spcAft>
                      </a:pPr>
                      <a:r>
                        <a:rPr lang="en-US" sz="1200">
                          <a:latin typeface="Times New Roman"/>
                          <a:ea typeface="Calibri"/>
                          <a:cs typeface="Times New Roman"/>
                        </a:rPr>
                        <a:t>Nursing school of Athens University 1979.</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dirty="0">
                          <a:latin typeface="Times New Roman"/>
                          <a:ea typeface="Calibri"/>
                          <a:cs typeface="Times New Roman"/>
                        </a:rPr>
                        <a:t>Higher technological education nursing care institutes (Athens 1983, Thessalonica 1973, </a:t>
                      </a:r>
                      <a:r>
                        <a:rPr lang="en-US" sz="1200" dirty="0" err="1">
                          <a:latin typeface="Times New Roman"/>
                          <a:ea typeface="Calibri"/>
                          <a:cs typeface="Times New Roman"/>
                        </a:rPr>
                        <a:t>Patras</a:t>
                      </a:r>
                      <a:r>
                        <a:rPr lang="en-US" sz="1200" dirty="0">
                          <a:latin typeface="Times New Roman"/>
                          <a:ea typeface="Calibri"/>
                          <a:cs typeface="Times New Roman"/>
                        </a:rPr>
                        <a:t> 1973, Larissa 1983, </a:t>
                      </a:r>
                      <a:r>
                        <a:rPr lang="en-US" sz="1200" dirty="0" err="1">
                          <a:latin typeface="Times New Roman"/>
                          <a:ea typeface="Calibri"/>
                          <a:cs typeface="Times New Roman"/>
                        </a:rPr>
                        <a:t>Ioannina</a:t>
                      </a:r>
                      <a:r>
                        <a:rPr lang="en-US" sz="1200" dirty="0">
                          <a:latin typeface="Times New Roman"/>
                          <a:ea typeface="Calibri"/>
                          <a:cs typeface="Times New Roman"/>
                        </a:rPr>
                        <a:t> 1984, Iraklion 1985, Lamia 1983, Sparta 2005, </a:t>
                      </a:r>
                      <a:r>
                        <a:rPr lang="en-US" sz="1200" dirty="0" err="1">
                          <a:latin typeface="Times New Roman"/>
                          <a:ea typeface="Calibri"/>
                          <a:cs typeface="Times New Roman"/>
                        </a:rPr>
                        <a:t>Didymoticho</a:t>
                      </a:r>
                      <a:r>
                        <a:rPr lang="en-US" sz="1200" dirty="0">
                          <a:latin typeface="Times New Roman"/>
                          <a:ea typeface="Calibri"/>
                          <a:cs typeface="Times New Roman"/>
                        </a:rPr>
                        <a:t> 2007). Nursing school of Athens University 1979. </a:t>
                      </a:r>
                      <a:endParaRPr lang="en-US" sz="1100" dirty="0">
                        <a:latin typeface="Calibri"/>
                        <a:ea typeface="Calibri"/>
                        <a:cs typeface="Times New Roman"/>
                      </a:endParaRPr>
                    </a:p>
                    <a:p>
                      <a:pPr marL="0" marR="0">
                        <a:spcBef>
                          <a:spcPts val="0"/>
                        </a:spcBef>
                        <a:spcAft>
                          <a:spcPts val="0"/>
                        </a:spcAft>
                      </a:pPr>
                      <a:r>
                        <a:rPr lang="en-US" sz="1200" dirty="0">
                          <a:latin typeface="Times New Roman"/>
                          <a:ea typeface="Calibri"/>
                          <a:cs typeface="Times New Roman"/>
                        </a:rPr>
                        <a:t>Two-year attendance schools continue to exist (Nursing assistant school).</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381000"/>
          </a:xfrm>
        </p:spPr>
        <p:txBody>
          <a:bodyPr>
            <a:normAutofit fontScale="90000"/>
          </a:bodyPr>
          <a:lstStyle/>
          <a:p>
            <a:r>
              <a:rPr lang="fr-FR" dirty="0" smtClean="0"/>
              <a:t>Mécanicien automobile</a:t>
            </a:r>
            <a:endParaRPr lang="en-US" dirty="0"/>
          </a:p>
        </p:txBody>
      </p:sp>
      <p:graphicFrame>
        <p:nvGraphicFramePr>
          <p:cNvPr id="4" name="3 - Θέση περιεχομένου"/>
          <p:cNvGraphicFramePr>
            <a:graphicFrameLocks noGrp="1"/>
          </p:cNvGraphicFramePr>
          <p:nvPr>
            <p:ph idx="1"/>
          </p:nvPr>
        </p:nvGraphicFramePr>
        <p:xfrm>
          <a:off x="1" y="609599"/>
          <a:ext cx="9144000" cy="6248401"/>
        </p:xfrm>
        <a:graphic>
          <a:graphicData uri="http://schemas.openxmlformats.org/drawingml/2006/table">
            <a:tbl>
              <a:tblPr firstRow="1" bandRow="1">
                <a:tableStyleId>{5C22544A-7EE6-4342-B048-85BDC9FD1C3A}</a:tableStyleId>
              </a:tblPr>
              <a:tblGrid>
                <a:gridCol w="1087930"/>
                <a:gridCol w="1007008"/>
                <a:gridCol w="1007008"/>
                <a:gridCol w="1007008"/>
                <a:gridCol w="2014019"/>
                <a:gridCol w="2014019"/>
                <a:gridCol w="1007008"/>
              </a:tblGrid>
              <a:tr h="358288">
                <a:tc>
                  <a:txBody>
                    <a:bodyPr/>
                    <a:lstStyle/>
                    <a:p>
                      <a:pPr marL="0" marR="0">
                        <a:lnSpc>
                          <a:spcPct val="115000"/>
                        </a:lnSpc>
                        <a:spcBef>
                          <a:spcPts val="0"/>
                        </a:spcBef>
                        <a:spcAft>
                          <a:spcPts val="0"/>
                        </a:spcAft>
                      </a:pPr>
                      <a:r>
                        <a:rPr lang="en-US" sz="1000" dirty="0">
                          <a:latin typeface="Calibri"/>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1958</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1959</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1970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latin typeface="Calibri"/>
                          <a:ea typeface="Calibri"/>
                          <a:cs typeface="Times New Roman"/>
                        </a:rPr>
                        <a:t>1985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1991</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a:latin typeface="Calibri"/>
                          <a:ea typeface="Calibri"/>
                          <a:cs typeface="Times New Roman"/>
                        </a:rPr>
                        <a:t> </a:t>
                      </a:r>
                    </a:p>
                  </a:txBody>
                  <a:tcPr marL="0" marR="0" marT="0" marB="0" anchor="ctr"/>
                </a:tc>
              </a:tr>
              <a:tr h="436590">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p>
                    <a:p>
                      <a:pPr marL="0" marR="0">
                        <a:lnSpc>
                          <a:spcPct val="115000"/>
                        </a:lnSpc>
                        <a:spcBef>
                          <a:spcPts val="0"/>
                        </a:spcBef>
                        <a:spcAft>
                          <a:spcPts val="0"/>
                        </a:spcAft>
                      </a:pPr>
                      <a:r>
                        <a:rPr lang="en-US" sz="1200" dirty="0" err="1" smtClean="0">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 </a:t>
                      </a:r>
                      <a:r>
                        <a:rPr lang="en-US" sz="1200" dirty="0" err="1">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 </a:t>
                      </a:r>
                      <a:r>
                        <a:rPr lang="en-US" sz="1200" dirty="0" err="1">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 </a:t>
                      </a:r>
                      <a:r>
                        <a:rPr lang="en-US" sz="1200" dirty="0" err="1">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p>
                    <a:p>
                      <a:pPr marL="0" marR="0">
                        <a:lnSpc>
                          <a:spcPct val="115000"/>
                        </a:lnSpc>
                        <a:spcBef>
                          <a:spcPts val="0"/>
                        </a:spcBef>
                        <a:spcAft>
                          <a:spcPts val="0"/>
                        </a:spcAft>
                      </a:pPr>
                      <a:r>
                        <a:rPr lang="en-US" sz="1200" dirty="0" smtClean="0">
                          <a:latin typeface="Arial"/>
                          <a:ea typeface="Calibri"/>
                          <a:cs typeface="Times New Roman"/>
                        </a:rPr>
                        <a:t> </a:t>
                      </a:r>
                      <a:r>
                        <a:rPr lang="en-US" sz="1200" dirty="0" err="1">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p>
                    <a:p>
                      <a:pPr marL="0" marR="0">
                        <a:lnSpc>
                          <a:spcPct val="115000"/>
                        </a:lnSpc>
                        <a:spcBef>
                          <a:spcPts val="0"/>
                        </a:spcBef>
                        <a:spcAft>
                          <a:spcPts val="0"/>
                        </a:spcAft>
                      </a:pPr>
                      <a:r>
                        <a:rPr lang="fr-FR" sz="1200" baseline="0" dirty="0" smtClean="0">
                          <a:latin typeface="Arial"/>
                          <a:ea typeface="Calibri"/>
                          <a:cs typeface="Times New Roman"/>
                        </a:rPr>
                        <a:t>primaire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a:latin typeface="Calibri"/>
                          <a:ea typeface="Calibri"/>
                          <a:cs typeface="Times New Roman"/>
                        </a:rPr>
                        <a:t> </a:t>
                      </a:r>
                    </a:p>
                  </a:txBody>
                  <a:tcPr marL="0" marR="0" marT="0" marB="0" anchor="ctr"/>
                </a:tc>
              </a:tr>
              <a:tr h="554524">
                <a:tc>
                  <a:txBody>
                    <a:bodyPr/>
                    <a:lstStyle/>
                    <a:p>
                      <a:pPr marL="0" marR="0">
                        <a:lnSpc>
                          <a:spcPct val="115000"/>
                        </a:lnSpc>
                        <a:spcBef>
                          <a:spcPts val="0"/>
                        </a:spcBef>
                        <a:spcAft>
                          <a:spcPts val="0"/>
                        </a:spcAft>
                      </a:pPr>
                      <a:endParaRPr lang="en-US" sz="1200">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 </a:t>
                      </a:r>
                      <a:r>
                        <a:rPr lang="en-US" sz="1200" dirty="0" err="1">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 </a:t>
                      </a:r>
                      <a:r>
                        <a:rPr lang="en-US" sz="1200" dirty="0" err="1">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p>
                    <a:p>
                      <a:pPr marL="0" marR="0">
                        <a:lnSpc>
                          <a:spcPct val="115000"/>
                        </a:lnSpc>
                        <a:spcBef>
                          <a:spcPts val="0"/>
                        </a:spcBef>
                        <a:spcAft>
                          <a:spcPts val="0"/>
                        </a:spcAft>
                      </a:pPr>
                      <a:r>
                        <a:rPr lang="en-US" sz="1200" dirty="0" smtClean="0">
                          <a:latin typeface="Arial"/>
                          <a:ea typeface="Calibri"/>
                          <a:cs typeface="Times New Roman"/>
                        </a:rPr>
                        <a:t> </a:t>
                      </a:r>
                      <a:r>
                        <a:rPr lang="en-US" sz="1200" dirty="0" err="1">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Arial"/>
                          <a:ea typeface="Calibri"/>
                          <a:cs typeface="Times New Roman"/>
                        </a:rPr>
                        <a:t>Ens.</a:t>
                      </a:r>
                      <a:r>
                        <a:rPr lang="en-US" sz="1200" baseline="0" dirty="0" smtClean="0">
                          <a:latin typeface="Arial"/>
                          <a:ea typeface="Calibri"/>
                          <a:cs typeface="Times New Roman"/>
                        </a:rPr>
                        <a:t> </a:t>
                      </a:r>
                      <a:r>
                        <a:rPr lang="en-US" sz="1200" dirty="0" err="1" smtClean="0">
                          <a:latin typeface="Arial"/>
                          <a:ea typeface="Calibri"/>
                          <a:cs typeface="Times New Roman"/>
                        </a:rPr>
                        <a:t>secondaire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dirty="0">
                          <a:latin typeface="Calibri"/>
                          <a:ea typeface="Calibri"/>
                          <a:cs typeface="Times New Roman"/>
                        </a:rPr>
                        <a:t> </a:t>
                      </a:r>
                    </a:p>
                  </a:txBody>
                  <a:tcPr marL="0" marR="0" marT="0" marB="0" anchor="ctr"/>
                </a:tc>
              </a:tr>
              <a:tr h="4898999">
                <a:tc gridSpan="2">
                  <a:txBody>
                    <a:bodyPr/>
                    <a:lstStyle/>
                    <a:p>
                      <a:pPr marL="0" marR="0">
                        <a:lnSpc>
                          <a:spcPct val="115000"/>
                        </a:lnSpc>
                        <a:spcBef>
                          <a:spcPts val="0"/>
                        </a:spcBef>
                        <a:spcAft>
                          <a:spcPts val="0"/>
                        </a:spcAft>
                      </a:pPr>
                      <a:r>
                        <a:rPr lang="fr-FR" sz="1200" dirty="0">
                          <a:latin typeface="Arial"/>
                          <a:ea typeface="Calibri"/>
                          <a:cs typeface="Times New Roman"/>
                        </a:rPr>
                        <a:t>Les diplômés des écoles techniques inférieures ayant travaillé trois ans à un atelier de réparation automobile  et après avoir passé des examens ont le droit d’exercer la profession.</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Les apprentis qui travaillent depuis 6 ans à un atelier de réparation automobile après avoir passé des examens ont le droit d’exercer le métier. Les propriétaires des ateliers de réparation automobile qui travaillent eux-mêmes dans ces ateliers pendant 6 ans après avoir passé des examens ont le droit d’exercer la profession .</a:t>
                      </a:r>
                      <a:endParaRPr lang="en-US" sz="1100" dirty="0">
                        <a:latin typeface="Calibri"/>
                        <a:ea typeface="Calibri"/>
                        <a:cs typeface="Times New Roman"/>
                      </a:endParaRPr>
                    </a:p>
                  </a:txBody>
                  <a:tcPr marL="68580" marR="68580" marT="0" marB="0"/>
                </a:tc>
                <a:tc hMerge="1">
                  <a:txBody>
                    <a:bodyPr/>
                    <a:lstStyle/>
                    <a:p>
                      <a:endParaRPr lang="en-US"/>
                    </a:p>
                  </a:txBody>
                  <a:tcPr/>
                </a:tc>
                <a:tc gridSpan="2">
                  <a:txBody>
                    <a:bodyPr/>
                    <a:lstStyle/>
                    <a:p>
                      <a:pPr marL="0" marR="0">
                        <a:lnSpc>
                          <a:spcPct val="115000"/>
                        </a:lnSpc>
                        <a:spcBef>
                          <a:spcPts val="0"/>
                        </a:spcBef>
                        <a:spcAft>
                          <a:spcPts val="0"/>
                        </a:spcAft>
                      </a:pPr>
                      <a:r>
                        <a:rPr lang="fr-FR" sz="1200" dirty="0">
                          <a:latin typeface="Arial"/>
                          <a:ea typeface="Calibri"/>
                          <a:cs typeface="Times New Roman"/>
                        </a:rPr>
                        <a:t> Les diplômés des écoles techniques inférieures et des écoles des contremaîtres ayant travaillé trois ans à un atelier de réparation automobile  et après avoir passé des examens ont le droit d’exercer la profession.</a:t>
                      </a:r>
                      <a:endParaRPr lang="en-US" sz="1100" dirty="0">
                        <a:latin typeface="Calibri"/>
                        <a:ea typeface="Calibri"/>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fr-FR" sz="1200" dirty="0">
                          <a:latin typeface="Arial"/>
                          <a:ea typeface="Calibri"/>
                          <a:cs typeface="Times New Roman"/>
                        </a:rPr>
                        <a:t>Les diplômés d’un lycée technique ou d’une école privée équivalente ou d’une école des contremaîtres, après deux  ou quatre ans de travail dans un atelier de réparation automobile ont le droit d’exercer la profession.</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Les qualifiés des Écoles de l’Agence de développement de la main d’œuvre après avoir travaillé 3 ou 4 ans chez un garagiste ont le droit d’exercer la profession</a:t>
                      </a:r>
                      <a:endParaRPr lang="en-US" sz="1100" dirty="0">
                        <a:latin typeface="Calibri"/>
                        <a:ea typeface="Calibri"/>
                        <a:cs typeface="Times New Roman"/>
                      </a:endParaRPr>
                    </a:p>
                  </a:txBody>
                  <a:tcPr marL="68580" marR="68580" marT="0" marB="0"/>
                </a:tc>
                <a:tc gridSpan="2">
                  <a:txBody>
                    <a:bodyPr/>
                    <a:lstStyle/>
                    <a:p>
                      <a:pPr marL="0" marR="0">
                        <a:lnSpc>
                          <a:spcPct val="115000"/>
                        </a:lnSpc>
                        <a:spcBef>
                          <a:spcPts val="0"/>
                        </a:spcBef>
                        <a:spcAft>
                          <a:spcPts val="0"/>
                        </a:spcAft>
                      </a:pPr>
                      <a:r>
                        <a:rPr lang="fr-FR" sz="1200" dirty="0">
                          <a:latin typeface="Arial"/>
                          <a:ea typeface="Calibri"/>
                          <a:cs typeface="Times New Roman"/>
                        </a:rPr>
                        <a:t>Les diplômés d’un lycée professionnel ou d’une école privée équivalente après deux ou quatre ans de travail dans un atelier de réparation automobile ont le droit d’exercer la profession.</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Les qualifiés des Écoles de l’Agence de développement de la main d’œuvre après avoir travaillé 3 ou 4 ans chez un garagiste ont le droit d’exercer la profession.</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Les diplômés des établissements de formation professionnelle </a:t>
                      </a:r>
                      <a:r>
                        <a:rPr lang="fr-FR" sz="1200" dirty="0" err="1">
                          <a:latin typeface="Arial"/>
                          <a:ea typeface="Calibri"/>
                          <a:cs typeface="Times New Roman"/>
                        </a:rPr>
                        <a:t>post-secondaire</a:t>
                      </a:r>
                      <a:r>
                        <a:rPr lang="fr-FR" sz="1200" dirty="0">
                          <a:latin typeface="Arial"/>
                          <a:ea typeface="Calibri"/>
                          <a:cs typeface="Times New Roman"/>
                        </a:rPr>
                        <a:t> après avoir travaillé 2 ans chez un garagiste ont le droit d’exercer la profession.</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Les diplômés de l’  École supérieure de mécaniciens des véhicules  de Thessalonique</a:t>
                      </a:r>
                      <a:r>
                        <a:rPr lang="fr-FR" sz="1200" dirty="0">
                          <a:latin typeface="Calibri"/>
                          <a:ea typeface="Calibri"/>
                          <a:cs typeface="Times New Roman"/>
                        </a:rPr>
                        <a:t> </a:t>
                      </a:r>
                      <a:endParaRPr lang="en-US" sz="1100" dirty="0">
                        <a:latin typeface="Calibri"/>
                        <a:ea typeface="Calibri"/>
                        <a:cs typeface="Times New Roman"/>
                      </a:endParaRPr>
                    </a:p>
                  </a:txBody>
                  <a:tcPr marL="68580" marR="68580" marT="0" marB="0"/>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62"/>
          </a:xfrm>
        </p:spPr>
        <p:txBody>
          <a:bodyPr/>
          <a:lstStyle/>
          <a:p>
            <a:r>
              <a:rPr lang="fr-FR" dirty="0" smtClean="0"/>
              <a:t>Auto </a:t>
            </a:r>
            <a:r>
              <a:rPr lang="fr-FR" dirty="0" err="1" smtClean="0"/>
              <a:t>mechanic</a:t>
            </a:r>
            <a:endParaRPr lang="en-US" dirty="0"/>
          </a:p>
        </p:txBody>
      </p:sp>
      <p:graphicFrame>
        <p:nvGraphicFramePr>
          <p:cNvPr id="4" name="3 - Θέση περιεχομένου"/>
          <p:cNvGraphicFramePr>
            <a:graphicFrameLocks noGrp="1"/>
          </p:cNvGraphicFramePr>
          <p:nvPr>
            <p:ph idx="1"/>
          </p:nvPr>
        </p:nvGraphicFramePr>
        <p:xfrm>
          <a:off x="152400" y="1143000"/>
          <a:ext cx="8839200" cy="5562600"/>
        </p:xfrm>
        <a:graphic>
          <a:graphicData uri="http://schemas.openxmlformats.org/drawingml/2006/table">
            <a:tbl>
              <a:tblPr firstRow="1" bandRow="1">
                <a:tableStyleId>{5C22544A-7EE6-4342-B048-85BDC9FD1C3A}</a:tableStyleId>
              </a:tblPr>
              <a:tblGrid>
                <a:gridCol w="1473200"/>
                <a:gridCol w="1473200"/>
                <a:gridCol w="1473200"/>
                <a:gridCol w="1473200"/>
                <a:gridCol w="1473200"/>
                <a:gridCol w="1473200"/>
              </a:tblGrid>
              <a:tr h="362886">
                <a:tc>
                  <a:txBody>
                    <a:bodyPr/>
                    <a:lstStyle/>
                    <a:p>
                      <a:pPr marL="0" marR="0">
                        <a:spcBef>
                          <a:spcPts val="0"/>
                        </a:spcBef>
                        <a:spcAft>
                          <a:spcPts val="0"/>
                        </a:spcAft>
                      </a:pPr>
                      <a:r>
                        <a:rPr lang="en-US" sz="1000" dirty="0">
                          <a:latin typeface="Arial"/>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1958</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dirty="0">
                          <a:latin typeface="Arial"/>
                          <a:ea typeface="Calibri"/>
                          <a:cs typeface="Times New Roman"/>
                        </a:rPr>
                        <a:t>1959</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1970</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1985</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1991</a:t>
                      </a:r>
                      <a:endParaRPr lang="en-US" sz="1100">
                        <a:latin typeface="Calibri"/>
                        <a:ea typeface="Calibri"/>
                        <a:cs typeface="Times New Roman"/>
                      </a:endParaRPr>
                    </a:p>
                  </a:txBody>
                  <a:tcPr marL="68580" marR="68580" marT="0" marB="0"/>
                </a:tc>
              </a:tr>
              <a:tr h="362886">
                <a:tc>
                  <a:txBody>
                    <a:bodyPr/>
                    <a:lstStyle/>
                    <a:p>
                      <a:pPr marL="0" marR="0">
                        <a:spcBef>
                          <a:spcPts val="0"/>
                        </a:spcBef>
                        <a:spcAft>
                          <a:spcPts val="0"/>
                        </a:spcAft>
                      </a:pPr>
                      <a:r>
                        <a:rPr lang="en-US" sz="10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Primary Education</a:t>
                      </a:r>
                      <a:endParaRPr lang="en-US" sz="1100">
                        <a:latin typeface="Calibri"/>
                        <a:ea typeface="Calibri"/>
                        <a:cs typeface="Times New Roman"/>
                      </a:endParaRPr>
                    </a:p>
                  </a:txBody>
                  <a:tcPr marL="68580" marR="68580" marT="0" marB="0"/>
                </a:tc>
              </a:tr>
              <a:tr h="362886">
                <a:tc>
                  <a:txBody>
                    <a:bodyPr/>
                    <a:lstStyle/>
                    <a:p>
                      <a:pPr marL="0" marR="0">
                        <a:spcBef>
                          <a:spcPts val="0"/>
                        </a:spcBef>
                        <a:spcAft>
                          <a:spcPts val="0"/>
                        </a:spcAft>
                      </a:pPr>
                      <a:endParaRPr lang="el-GR" sz="1000">
                        <a:latin typeface="Arial"/>
                        <a:ea typeface="Calibri"/>
                        <a:cs typeface="Times New Roman"/>
                      </a:endParaRPr>
                    </a:p>
                  </a:txBody>
                  <a:tcPr marL="68580" marR="68580" marT="0" marB="0"/>
                </a:tc>
                <a:tc>
                  <a:txBody>
                    <a:bodyPr/>
                    <a:lstStyle/>
                    <a:p>
                      <a:pPr marL="0" marR="0">
                        <a:spcBef>
                          <a:spcPts val="0"/>
                        </a:spcBef>
                        <a:spcAft>
                          <a:spcPts val="0"/>
                        </a:spcAft>
                      </a:pPr>
                      <a:endParaRPr lang="el-GR" sz="1000">
                        <a:latin typeface="Arial"/>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Secondary Education</a:t>
                      </a:r>
                      <a:endParaRPr lang="en-US" sz="1100">
                        <a:latin typeface="Calibri"/>
                        <a:ea typeface="Calibri"/>
                        <a:cs typeface="Times New Roman"/>
                      </a:endParaRPr>
                    </a:p>
                  </a:txBody>
                  <a:tcPr marL="68580" marR="68580" marT="0" marB="0"/>
                </a:tc>
              </a:tr>
              <a:tr h="4473942">
                <a:tc>
                  <a:txBody>
                    <a:bodyPr/>
                    <a:lstStyle/>
                    <a:p>
                      <a:pPr marL="0" marR="0">
                        <a:spcBef>
                          <a:spcPts val="0"/>
                        </a:spcBef>
                        <a:spcAft>
                          <a:spcPts val="0"/>
                        </a:spcAft>
                      </a:pPr>
                      <a:r>
                        <a:rPr lang="en-US" sz="1000">
                          <a:latin typeface="Arial"/>
                          <a:ea typeface="Calibri"/>
                          <a:cs typeface="Times New Roman"/>
                        </a:rPr>
                        <a:t>Graduates of lower technical schools who had worked for three years at a car repair shop and had passed examinations were permitted to practice the profession. </a:t>
                      </a:r>
                      <a:endParaRPr lang="en-US" sz="1100">
                        <a:latin typeface="Calibri"/>
                        <a:ea typeface="Calibri"/>
                        <a:cs typeface="Times New Roman"/>
                      </a:endParaRPr>
                    </a:p>
                    <a:p>
                      <a:pPr marL="0" marR="0">
                        <a:spcBef>
                          <a:spcPts val="0"/>
                        </a:spcBef>
                        <a:spcAft>
                          <a:spcPts val="0"/>
                        </a:spcAft>
                      </a:pPr>
                      <a:r>
                        <a:rPr lang="en-US" sz="1000">
                          <a:latin typeface="Arial"/>
                          <a:ea typeface="Calibri"/>
                          <a:cs typeface="Times New Roman"/>
                        </a:rPr>
                        <a:t>Apprentices who had worked for 6 years at a car repair shop and had passed examinations were permitted to practice the profession. </a:t>
                      </a:r>
                      <a:endParaRPr lang="en-US" sz="1100">
                        <a:latin typeface="Calibri"/>
                        <a:ea typeface="Calibri"/>
                        <a:cs typeface="Times New Roman"/>
                      </a:endParaRPr>
                    </a:p>
                    <a:p>
                      <a:pPr marL="0" marR="0">
                        <a:spcBef>
                          <a:spcPts val="0"/>
                        </a:spcBef>
                        <a:spcAft>
                          <a:spcPts val="0"/>
                        </a:spcAft>
                      </a:pPr>
                      <a:r>
                        <a:rPr lang="en-US" sz="1000">
                          <a:latin typeface="Arial"/>
                          <a:ea typeface="Calibri"/>
                          <a:cs typeface="Times New Roman"/>
                        </a:rPr>
                        <a:t>The owners of car repair shops who had run their businesses for 6 years and had passed examinations were permitted to practice the profession.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Graduates of lower technical schools who had worked for three years at a car repair shop and had passed examinations were permitted to practice the profession. </a:t>
                      </a:r>
                      <a:endParaRPr lang="en-US" sz="1100">
                        <a:latin typeface="Calibri"/>
                        <a:ea typeface="Calibri"/>
                        <a:cs typeface="Times New Roman"/>
                      </a:endParaRPr>
                    </a:p>
                    <a:p>
                      <a:pPr marL="0" marR="0">
                        <a:spcBef>
                          <a:spcPts val="0"/>
                        </a:spcBef>
                        <a:spcAft>
                          <a:spcPts val="0"/>
                        </a:spcAft>
                      </a:pPr>
                      <a:r>
                        <a:rPr lang="en-US" sz="1000">
                          <a:latin typeface="Arial"/>
                          <a:ea typeface="Calibri"/>
                          <a:cs typeface="Times New Roman"/>
                        </a:rPr>
                        <a:t>Apprentices who had worked for 6 years at a car repair shop and had passed examinations were permitted to practice the profession. </a:t>
                      </a:r>
                      <a:endParaRPr lang="en-US" sz="1100">
                        <a:latin typeface="Calibri"/>
                        <a:ea typeface="Calibri"/>
                        <a:cs typeface="Times New Roman"/>
                      </a:endParaRPr>
                    </a:p>
                    <a:p>
                      <a:pPr marL="0" marR="0">
                        <a:spcBef>
                          <a:spcPts val="0"/>
                        </a:spcBef>
                        <a:spcAft>
                          <a:spcPts val="0"/>
                        </a:spcAft>
                      </a:pPr>
                      <a:r>
                        <a:rPr lang="en-US" sz="1000">
                          <a:latin typeface="Arial"/>
                          <a:ea typeface="Calibri"/>
                          <a:cs typeface="Times New Roman"/>
                        </a:rPr>
                        <a:t>The owners of car repair shops who had run their businesses for 6 years and had passed examinations were permitted to practice the profession.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a:latin typeface="Arial"/>
                          <a:ea typeface="Calibri"/>
                          <a:cs typeface="Times New Roman"/>
                        </a:rPr>
                        <a:t>Graduates of technical schools and lower mechanic schools  </a:t>
                      </a:r>
                      <a:r>
                        <a:rPr lang="en-US" sz="1000">
                          <a:solidFill>
                            <a:srgbClr val="FF0000"/>
                          </a:solidFill>
                          <a:latin typeface="Arial"/>
                          <a:ea typeface="Calibri"/>
                          <a:cs typeface="Times New Roman"/>
                        </a:rPr>
                        <a:t> </a:t>
                      </a:r>
                      <a:r>
                        <a:rPr lang="en-US" sz="1000">
                          <a:latin typeface="Arial"/>
                          <a:ea typeface="Calibri"/>
                          <a:cs typeface="Times New Roman"/>
                        </a:rPr>
                        <a:t>who had worked for three years at a car repair shop and had passed examinations were permitted to practice the profession.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000" dirty="0">
                          <a:latin typeface="Arial"/>
                          <a:ea typeface="Calibri"/>
                          <a:cs typeface="Times New Roman"/>
                        </a:rPr>
                        <a:t>Graduates of technical schools and lower mechanic schools  </a:t>
                      </a:r>
                      <a:r>
                        <a:rPr lang="en-US" sz="1000" dirty="0">
                          <a:solidFill>
                            <a:srgbClr val="FF0000"/>
                          </a:solidFill>
                          <a:latin typeface="Arial"/>
                          <a:ea typeface="Calibri"/>
                          <a:cs typeface="Times New Roman"/>
                        </a:rPr>
                        <a:t> </a:t>
                      </a:r>
                      <a:r>
                        <a:rPr lang="en-US" sz="1000" dirty="0">
                          <a:latin typeface="Arial"/>
                          <a:ea typeface="Calibri"/>
                          <a:cs typeface="Times New Roman"/>
                        </a:rPr>
                        <a:t>who had worked for three years at a car repair shop and had passed examinations were permitted to practice the profession.</a:t>
                      </a:r>
                      <a:endParaRPr lang="en-US" sz="1100" dirty="0">
                        <a:latin typeface="Calibri"/>
                        <a:ea typeface="Calibri"/>
                        <a:cs typeface="Times New Roman"/>
                      </a:endParaRPr>
                    </a:p>
                  </a:txBody>
                  <a:tcPr marL="68580" marR="68580" marT="0" marB="0"/>
                </a:tc>
                <a:tc>
                  <a:txBody>
                    <a:bodyPr/>
                    <a:lstStyle/>
                    <a:p>
                      <a:pPr marL="0" marR="0"/>
                      <a:r>
                        <a:rPr lang="en-US" sz="1000" b="0">
                          <a:latin typeface="Arial"/>
                          <a:ea typeface="Times New Roman"/>
                        </a:rPr>
                        <a:t>Graduates of technical schools or equivalent private schools or lower mechanic schools who had worked for 2-4 years in a car repair shop had the right to practice the profession. Graduates of </a:t>
                      </a:r>
                      <a:r>
                        <a:rPr lang="en-US" sz="1000" b="0">
                          <a:solidFill>
                            <a:srgbClr val="000000"/>
                          </a:solidFill>
                          <a:latin typeface="Arial"/>
                          <a:ea typeface="Times New Roman"/>
                        </a:rPr>
                        <a:t>Manpower Employment Organization</a:t>
                      </a:r>
                      <a:r>
                        <a:rPr lang="en-US" sz="1000" b="0">
                          <a:solidFill>
                            <a:srgbClr val="FF0000"/>
                          </a:solidFill>
                          <a:latin typeface="Arial"/>
                          <a:ea typeface="Times New Roman"/>
                        </a:rPr>
                        <a:t> </a:t>
                      </a:r>
                      <a:r>
                        <a:rPr lang="en-US" sz="1000" b="0">
                          <a:latin typeface="Arial"/>
                          <a:ea typeface="Times New Roman"/>
                        </a:rPr>
                        <a:t>who had worked for 3 or 4 years in a garage were permitted to practice the profession. </a:t>
                      </a:r>
                      <a:endParaRPr lang="en-US" sz="1100" b="1">
                        <a:latin typeface="Calibri"/>
                        <a:ea typeface="Times New Roman"/>
                      </a:endParaRPr>
                    </a:p>
                  </a:txBody>
                  <a:tcPr marL="68580" marR="68580" marT="0" marB="0"/>
                </a:tc>
                <a:tc>
                  <a:txBody>
                    <a:bodyPr/>
                    <a:lstStyle/>
                    <a:p>
                      <a:pPr marL="0" marR="0">
                        <a:spcBef>
                          <a:spcPts val="0"/>
                        </a:spcBef>
                        <a:spcAft>
                          <a:spcPts val="0"/>
                        </a:spcAft>
                      </a:pPr>
                      <a:r>
                        <a:rPr lang="en-US" sz="1000" dirty="0">
                          <a:latin typeface="Arial"/>
                          <a:ea typeface="Calibri"/>
                          <a:cs typeface="Times New Roman"/>
                        </a:rPr>
                        <a:t>Graduates of a vocational school or equivalent private school who had worked for 2-4 years in a car repair shop had the right to practice the profession. </a:t>
                      </a:r>
                      <a:endParaRPr lang="en-US" sz="1100" dirty="0">
                        <a:latin typeface="Calibri"/>
                        <a:ea typeface="Calibri"/>
                        <a:cs typeface="Times New Roman"/>
                      </a:endParaRPr>
                    </a:p>
                    <a:p>
                      <a:pPr marL="0" marR="0">
                        <a:spcBef>
                          <a:spcPts val="0"/>
                        </a:spcBef>
                        <a:spcAft>
                          <a:spcPts val="0"/>
                        </a:spcAft>
                      </a:pPr>
                      <a:r>
                        <a:rPr lang="en-US" sz="1000" dirty="0">
                          <a:latin typeface="Arial"/>
                          <a:ea typeface="Calibri"/>
                          <a:cs typeface="Times New Roman"/>
                        </a:rPr>
                        <a:t>Graduates of </a:t>
                      </a:r>
                      <a:r>
                        <a:rPr lang="en-US" sz="1000" dirty="0">
                          <a:solidFill>
                            <a:srgbClr val="000000"/>
                          </a:solidFill>
                          <a:latin typeface="Arial"/>
                          <a:ea typeface="Calibri"/>
                          <a:cs typeface="Times New Roman"/>
                        </a:rPr>
                        <a:t>Manpower Employment Organization</a:t>
                      </a:r>
                      <a:r>
                        <a:rPr lang="en-US" sz="1000" b="1" dirty="0">
                          <a:solidFill>
                            <a:srgbClr val="FF0000"/>
                          </a:solidFill>
                          <a:latin typeface="Arial"/>
                          <a:ea typeface="Calibri"/>
                          <a:cs typeface="Times New Roman"/>
                        </a:rPr>
                        <a:t> </a:t>
                      </a:r>
                      <a:r>
                        <a:rPr lang="en-US" sz="1000" dirty="0">
                          <a:latin typeface="Arial"/>
                          <a:ea typeface="Calibri"/>
                          <a:cs typeface="Times New Roman"/>
                        </a:rPr>
                        <a:t>who had worked for 3 or 4 years in a garage were permitted to practice the profession. </a:t>
                      </a:r>
                      <a:endParaRPr lang="en-US" sz="1100" dirty="0">
                        <a:latin typeface="Calibri"/>
                        <a:ea typeface="Calibri"/>
                        <a:cs typeface="Times New Roman"/>
                      </a:endParaRPr>
                    </a:p>
                    <a:p>
                      <a:pPr marL="0" marR="0">
                        <a:spcBef>
                          <a:spcPts val="0"/>
                        </a:spcBef>
                        <a:spcAft>
                          <a:spcPts val="0"/>
                        </a:spcAft>
                      </a:pPr>
                      <a:r>
                        <a:rPr lang="en-US" sz="1000" dirty="0">
                          <a:latin typeface="Arial"/>
                          <a:ea typeface="Calibri"/>
                          <a:cs typeface="Times New Roman"/>
                        </a:rPr>
                        <a:t>The graduates of post-secondary vocational schools who had worked for two years in a garage had the right to practice the profession. </a:t>
                      </a:r>
                      <a:endParaRPr lang="en-US" sz="1100" dirty="0">
                        <a:latin typeface="Calibri"/>
                        <a:ea typeface="Calibri"/>
                        <a:cs typeface="Times New Roman"/>
                      </a:endParaRPr>
                    </a:p>
                    <a:p>
                      <a:pPr marL="0" marR="0">
                        <a:spcBef>
                          <a:spcPts val="0"/>
                        </a:spcBef>
                        <a:spcAft>
                          <a:spcPts val="0"/>
                        </a:spcAft>
                      </a:pPr>
                      <a:r>
                        <a:rPr lang="en-US" sz="1000" dirty="0">
                          <a:latin typeface="Arial"/>
                          <a:ea typeface="Calibri"/>
                          <a:cs typeface="Times New Roman"/>
                        </a:rPr>
                        <a:t>Department of Automotive Engineering in Thessaloniki.</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fr-FR" dirty="0" smtClean="0"/>
              <a:t>Policier</a:t>
            </a:r>
            <a:endParaRPr lang="en-US" dirty="0"/>
          </a:p>
        </p:txBody>
      </p:sp>
      <p:graphicFrame>
        <p:nvGraphicFramePr>
          <p:cNvPr id="4" name="3 - Θέση περιεχομένου"/>
          <p:cNvGraphicFramePr>
            <a:graphicFrameLocks noGrp="1"/>
          </p:cNvGraphicFramePr>
          <p:nvPr>
            <p:ph idx="1"/>
          </p:nvPr>
        </p:nvGraphicFramePr>
        <p:xfrm>
          <a:off x="457200" y="1600200"/>
          <a:ext cx="8382003" cy="4114801"/>
        </p:xfrm>
        <a:graphic>
          <a:graphicData uri="http://schemas.openxmlformats.org/drawingml/2006/table">
            <a:tbl>
              <a:tblPr firstRow="1" bandRow="1">
                <a:tableStyleId>{5C22544A-7EE6-4342-B048-85BDC9FD1C3A}</a:tableStyleId>
              </a:tblPr>
              <a:tblGrid>
                <a:gridCol w="1197429"/>
                <a:gridCol w="1197429"/>
                <a:gridCol w="1197429"/>
                <a:gridCol w="1197429"/>
                <a:gridCol w="1197429"/>
                <a:gridCol w="1197429"/>
                <a:gridCol w="1197429"/>
              </a:tblGrid>
              <a:tr h="408459">
                <a:tc>
                  <a:txBody>
                    <a:bodyPr/>
                    <a:lstStyle/>
                    <a:p>
                      <a:pPr marL="0" marR="0">
                        <a:lnSpc>
                          <a:spcPct val="115000"/>
                        </a:lnSpc>
                        <a:spcBef>
                          <a:spcPts val="0"/>
                        </a:spcBef>
                        <a:spcAft>
                          <a:spcPts val="0"/>
                        </a:spcAft>
                      </a:pPr>
                      <a:r>
                        <a:rPr lang="en-US" sz="1000" dirty="0">
                          <a:latin typeface="Calibri"/>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1959</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1964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1970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1977</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1984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latin typeface="Calibri"/>
                          <a:ea typeface="Calibri"/>
                          <a:cs typeface="Times New Roman"/>
                        </a:rPr>
                        <a:t>2014</a:t>
                      </a:r>
                      <a:endParaRPr lang="en-US" sz="1100">
                        <a:latin typeface="Calibri"/>
                        <a:ea typeface="Calibri"/>
                        <a:cs typeface="Times New Roman"/>
                      </a:endParaRPr>
                    </a:p>
                  </a:txBody>
                  <a:tcPr marL="68580" marR="68580" marT="0" marB="0"/>
                </a:tc>
              </a:tr>
              <a:tr h="463293">
                <a:tc>
                  <a:txBody>
                    <a:bodyPr/>
                    <a:lstStyle/>
                    <a:p>
                      <a:pPr marL="0" marR="0">
                        <a:lnSpc>
                          <a:spcPct val="115000"/>
                        </a:lnSpc>
                        <a:spcBef>
                          <a:spcPts val="0"/>
                        </a:spcBef>
                        <a:spcAft>
                          <a:spcPts val="0"/>
                        </a:spcAft>
                      </a:pPr>
                      <a:r>
                        <a:rPr lang="en-US" sz="1200">
                          <a:latin typeface="Arial"/>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primaire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primaire</a:t>
                      </a:r>
                      <a:endParaRPr lang="en-US" sz="1100">
                        <a:latin typeface="Calibri"/>
                        <a:ea typeface="Calibri"/>
                        <a:cs typeface="Times New Roman"/>
                      </a:endParaRPr>
                    </a:p>
                  </a:txBody>
                  <a:tcPr marL="68580" marR="68580" marT="0" marB="0"/>
                </a:tc>
              </a:tr>
              <a:tr h="463293">
                <a:tc>
                  <a:txBody>
                    <a:bodyPr/>
                    <a:lstStyle/>
                    <a:p>
                      <a:pPr marL="0" marR="0">
                        <a:lnSpc>
                          <a:spcPct val="115000"/>
                        </a:lnSpc>
                        <a:spcBef>
                          <a:spcPts val="0"/>
                        </a:spcBef>
                        <a:spcAft>
                          <a:spcPts val="0"/>
                        </a:spcAft>
                      </a:pPr>
                      <a:endParaRPr lang="en-US" sz="1200">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Enseignement secondaire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Arial"/>
                          <a:ea typeface="Calibri"/>
                          <a:cs typeface="Times New Roman"/>
                        </a:rPr>
                        <a:t>Enseigenment secondaire</a:t>
                      </a:r>
                      <a:endParaRPr lang="en-US" sz="1100">
                        <a:latin typeface="Calibri"/>
                        <a:ea typeface="Calibri"/>
                        <a:cs typeface="Times New Roman"/>
                      </a:endParaRPr>
                    </a:p>
                  </a:txBody>
                  <a:tcPr marL="68580" marR="68580" marT="0" marB="0"/>
                </a:tc>
              </a:tr>
              <a:tr h="2779756">
                <a:tc gridSpan="5">
                  <a:txBody>
                    <a:bodyPr/>
                    <a:lstStyle/>
                    <a:p>
                      <a:pPr marL="0" marR="0">
                        <a:lnSpc>
                          <a:spcPct val="115000"/>
                        </a:lnSpc>
                        <a:spcBef>
                          <a:spcPts val="0"/>
                        </a:spcBef>
                        <a:spcAft>
                          <a:spcPts val="0"/>
                        </a:spcAft>
                      </a:pPr>
                      <a:r>
                        <a:rPr lang="fr-FR" sz="1200" b="1">
                          <a:latin typeface="Arial"/>
                          <a:ea typeface="Calibri"/>
                          <a:cs typeface="Times New Roman"/>
                        </a:rPr>
                        <a:t>Écoles de Gendarmerie </a:t>
                      </a:r>
                      <a:endParaRPr lang="en-US" sz="1100">
                        <a:latin typeface="Calibri"/>
                        <a:ea typeface="Calibri"/>
                        <a:cs typeface="Times New Roman"/>
                      </a:endParaRPr>
                    </a:p>
                    <a:p>
                      <a:pPr marL="0" marR="0">
                        <a:lnSpc>
                          <a:spcPct val="115000"/>
                        </a:lnSpc>
                        <a:spcBef>
                          <a:spcPts val="0"/>
                        </a:spcBef>
                        <a:spcAft>
                          <a:spcPts val="0"/>
                        </a:spcAft>
                      </a:pPr>
                      <a:r>
                        <a:rPr lang="fr-FR" sz="1200">
                          <a:latin typeface="Arial"/>
                          <a:ea typeface="Calibri"/>
                          <a:cs typeface="Times New Roman"/>
                        </a:rPr>
                        <a:t>Écoles des sous-officiers de Gendarmerie</a:t>
                      </a:r>
                      <a:endParaRPr lang="en-US" sz="1100">
                        <a:latin typeface="Calibri"/>
                        <a:ea typeface="Calibri"/>
                        <a:cs typeface="Times New Roman"/>
                      </a:endParaRPr>
                    </a:p>
                    <a:p>
                      <a:pPr marL="0" marR="0">
                        <a:lnSpc>
                          <a:spcPct val="115000"/>
                        </a:lnSpc>
                        <a:spcBef>
                          <a:spcPts val="0"/>
                        </a:spcBef>
                        <a:spcAft>
                          <a:spcPts val="0"/>
                        </a:spcAft>
                      </a:pPr>
                      <a:r>
                        <a:rPr lang="fr-FR" sz="1200">
                          <a:latin typeface="Arial"/>
                          <a:ea typeface="Calibri"/>
                          <a:cs typeface="Times New Roman"/>
                        </a:rPr>
                        <a:t>Écoles des officiers de Gendarmerie</a:t>
                      </a:r>
                      <a:endParaRPr lang="en-US" sz="1100">
                        <a:latin typeface="Calibri"/>
                        <a:ea typeface="Calibri"/>
                        <a:cs typeface="Times New Roman"/>
                      </a:endParaRPr>
                    </a:p>
                    <a:p>
                      <a:pPr marL="0" marR="0">
                        <a:lnSpc>
                          <a:spcPct val="115000"/>
                        </a:lnSpc>
                        <a:spcBef>
                          <a:spcPts val="0"/>
                        </a:spcBef>
                        <a:spcAft>
                          <a:spcPts val="0"/>
                        </a:spcAft>
                      </a:pPr>
                      <a:r>
                        <a:rPr lang="fr-FR" sz="1200" b="1">
                          <a:latin typeface="Arial"/>
                          <a:ea typeface="Calibri"/>
                          <a:cs typeface="Times New Roman"/>
                        </a:rPr>
                        <a:t>Écoles des agents de police urbaine</a:t>
                      </a:r>
                      <a:r>
                        <a:rPr lang="fr-FR" sz="1200">
                          <a:latin typeface="Arial"/>
                          <a:ea typeface="Calibri"/>
                          <a:cs typeface="Times New Roman"/>
                        </a:rPr>
                        <a:t> (Corfou 1921, Patras1922, le Pirée1923 Athènes 1929,)</a:t>
                      </a:r>
                      <a:endParaRPr lang="en-US" sz="1100">
                        <a:latin typeface="Calibri"/>
                        <a:ea typeface="Calibri"/>
                        <a:cs typeface="Times New Roman"/>
                      </a:endParaRPr>
                    </a:p>
                    <a:p>
                      <a:pPr marL="0" marR="0">
                        <a:lnSpc>
                          <a:spcPct val="115000"/>
                        </a:lnSpc>
                        <a:spcBef>
                          <a:spcPts val="0"/>
                        </a:spcBef>
                        <a:spcAft>
                          <a:spcPts val="0"/>
                        </a:spcAft>
                      </a:pPr>
                      <a:r>
                        <a:rPr lang="fr-FR" sz="1200">
                          <a:latin typeface="Arial"/>
                          <a:ea typeface="Calibri"/>
                          <a:cs typeface="Times New Roman"/>
                        </a:rPr>
                        <a:t>Écoles des sous-officiers de police urbaine</a:t>
                      </a:r>
                      <a:endParaRPr lang="en-US" sz="1100">
                        <a:latin typeface="Calibri"/>
                        <a:ea typeface="Calibri"/>
                        <a:cs typeface="Times New Roman"/>
                      </a:endParaRPr>
                    </a:p>
                    <a:p>
                      <a:pPr marL="0" marR="0">
                        <a:lnSpc>
                          <a:spcPct val="115000"/>
                        </a:lnSpc>
                        <a:spcBef>
                          <a:spcPts val="0"/>
                        </a:spcBef>
                        <a:spcAft>
                          <a:spcPts val="0"/>
                        </a:spcAft>
                      </a:pPr>
                      <a:r>
                        <a:rPr lang="fr-FR" sz="1200">
                          <a:latin typeface="Arial"/>
                          <a:ea typeface="Calibri"/>
                          <a:cs typeface="Times New Roman"/>
                        </a:rPr>
                        <a:t>Écoles des officiers de police urbaine</a:t>
                      </a:r>
                      <a:endParaRPr lang="en-US" sz="110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fr-FR" sz="1200" dirty="0">
                          <a:latin typeface="Arial"/>
                          <a:ea typeface="Calibri"/>
                          <a:cs typeface="Times New Roman"/>
                        </a:rPr>
                        <a:t>En 1984 la Gendarmerie grecque et la Police urbaine fusionnent et forment la police grecque.</a:t>
                      </a:r>
                      <a:endParaRPr lang="en-US" sz="1100" dirty="0">
                        <a:latin typeface="Calibri"/>
                        <a:ea typeface="Calibri"/>
                        <a:cs typeface="Times New Roman"/>
                      </a:endParaRPr>
                    </a:p>
                    <a:p>
                      <a:pPr marL="0" marR="0">
                        <a:lnSpc>
                          <a:spcPct val="115000"/>
                        </a:lnSpc>
                        <a:spcBef>
                          <a:spcPts val="0"/>
                        </a:spcBef>
                        <a:spcAft>
                          <a:spcPts val="0"/>
                        </a:spcAft>
                      </a:pPr>
                      <a:r>
                        <a:rPr lang="fr-FR" sz="1200" b="1" dirty="0">
                          <a:latin typeface="Arial"/>
                          <a:ea typeface="Calibri"/>
                          <a:cs typeface="Times New Roman"/>
                        </a:rPr>
                        <a:t>Écoles des sous-officiers de police  (</a:t>
                      </a:r>
                      <a:r>
                        <a:rPr lang="fr-FR" sz="1200" b="1" dirty="0" err="1">
                          <a:latin typeface="Arial"/>
                          <a:ea typeface="Calibri"/>
                          <a:cs typeface="Times New Roman"/>
                        </a:rPr>
                        <a:t>Komotini</a:t>
                      </a:r>
                      <a:r>
                        <a:rPr lang="fr-FR" sz="1200" b="1" dirty="0">
                          <a:latin typeface="Arial"/>
                          <a:ea typeface="Calibri"/>
                          <a:cs typeface="Times New Roman"/>
                        </a:rPr>
                        <a:t>)</a:t>
                      </a:r>
                      <a:endParaRPr lang="en-US" sz="1100" dirty="0">
                        <a:latin typeface="Calibri"/>
                        <a:ea typeface="Calibri"/>
                        <a:cs typeface="Times New Roman"/>
                      </a:endParaRPr>
                    </a:p>
                    <a:p>
                      <a:pPr marL="0" marR="0">
                        <a:lnSpc>
                          <a:spcPct val="115000"/>
                        </a:lnSpc>
                        <a:spcBef>
                          <a:spcPts val="0"/>
                        </a:spcBef>
                        <a:spcAft>
                          <a:spcPts val="0"/>
                        </a:spcAft>
                      </a:pPr>
                      <a:r>
                        <a:rPr lang="fr-FR" sz="1200" b="1" dirty="0">
                          <a:latin typeface="Arial"/>
                          <a:ea typeface="Calibri"/>
                          <a:cs typeface="Times New Roman"/>
                        </a:rPr>
                        <a:t>Écoles des officiers de police (Athènes)</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Étape intermédiaire-stages : École des agents de police</a:t>
                      </a:r>
                      <a:endParaRPr lang="en-US" sz="1100" dirty="0">
                        <a:latin typeface="Calibri"/>
                        <a:ea typeface="Calibri"/>
                        <a:cs typeface="Times New Roman"/>
                      </a:endParaRPr>
                    </a:p>
                    <a:p>
                      <a:pPr marL="0" marR="0">
                        <a:lnSpc>
                          <a:spcPct val="115000"/>
                        </a:lnSpc>
                        <a:spcBef>
                          <a:spcPts val="0"/>
                        </a:spcBef>
                        <a:spcAft>
                          <a:spcPts val="0"/>
                        </a:spcAft>
                      </a:pPr>
                      <a:r>
                        <a:rPr lang="fr-FR" sz="1200" dirty="0">
                          <a:latin typeface="Arial"/>
                          <a:ea typeface="Calibri"/>
                          <a:cs typeface="Times New Roman"/>
                        </a:rPr>
                        <a:t>École des lieutenants de police stagiaires</a:t>
                      </a:r>
                      <a:endParaRPr lang="en-US" sz="1100" dirty="0">
                        <a:latin typeface="Calibri"/>
                        <a:ea typeface="Calibri"/>
                        <a:cs typeface="Times New Roman"/>
                      </a:endParaRPr>
                    </a:p>
                  </a:txBody>
                  <a:tcPr marL="68580" marR="68580" marT="0" marB="0"/>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fr-FR" dirty="0" smtClean="0"/>
              <a:t>Policeman</a:t>
            </a:r>
            <a:endParaRPr lang="en-US" dirty="0"/>
          </a:p>
        </p:txBody>
      </p:sp>
      <p:graphicFrame>
        <p:nvGraphicFramePr>
          <p:cNvPr id="4" name="3 - Θέση περιεχομένου"/>
          <p:cNvGraphicFramePr>
            <a:graphicFrameLocks noGrp="1"/>
          </p:cNvGraphicFramePr>
          <p:nvPr>
            <p:ph idx="1"/>
          </p:nvPr>
        </p:nvGraphicFramePr>
        <p:xfrm>
          <a:off x="457200" y="1600200"/>
          <a:ext cx="8229600" cy="271780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marL="0" marR="0">
                        <a:spcBef>
                          <a:spcPts val="0"/>
                        </a:spcBef>
                        <a:spcAft>
                          <a:spcPts val="0"/>
                        </a:spcAft>
                      </a:pPr>
                      <a:r>
                        <a:rPr lang="el-GR" sz="1400" dirty="0">
                          <a:latin typeface="Arial"/>
                          <a:ea typeface="Calibri"/>
                          <a:cs typeface="Times New Roman"/>
                        </a:rPr>
                        <a:t>1950</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l-GR" sz="1400">
                          <a:latin typeface="Arial"/>
                          <a:ea typeface="Calibri"/>
                          <a:cs typeface="Times New Roman"/>
                        </a:rPr>
                        <a:t>1959</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l-GR" sz="1400">
                          <a:latin typeface="Arial"/>
                          <a:ea typeface="Calibri"/>
                          <a:cs typeface="Times New Roman"/>
                        </a:rPr>
                        <a:t>1964</a:t>
                      </a:r>
                      <a:endParaRPr lang="en-US" sz="1100">
                        <a:latin typeface="Calibri"/>
                        <a:ea typeface="Calibri"/>
                        <a:cs typeface="Times New Roman"/>
                      </a:endParaRPr>
                    </a:p>
                  </a:txBody>
                  <a:tcPr marL="68580" marR="68580" marT="0" marB="0"/>
                </a:tc>
                <a:tc gridSpan="2">
                  <a:txBody>
                    <a:bodyPr/>
                    <a:lstStyle/>
                    <a:p>
                      <a:pPr marL="0" marR="0">
                        <a:spcBef>
                          <a:spcPts val="0"/>
                        </a:spcBef>
                        <a:spcAft>
                          <a:spcPts val="0"/>
                        </a:spcAft>
                      </a:pPr>
                      <a:r>
                        <a:rPr lang="el-GR" sz="1400">
                          <a:latin typeface="Arial"/>
                          <a:ea typeface="Calibri"/>
                          <a:cs typeface="Times New Roman"/>
                        </a:rPr>
                        <a:t>1970</a:t>
                      </a:r>
                      <a:endParaRPr lang="en-US" sz="1100">
                        <a:latin typeface="Calibri"/>
                        <a:ea typeface="Calibri"/>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l-GR" sz="1400">
                          <a:latin typeface="Arial"/>
                          <a:ea typeface="Calibri"/>
                          <a:cs typeface="Times New Roman"/>
                        </a:rPr>
                        <a:t>1977</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l-GR" sz="1400">
                          <a:latin typeface="Arial"/>
                          <a:ea typeface="Calibri"/>
                          <a:cs typeface="Times New Roman"/>
                        </a:rPr>
                        <a:t>1984</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l-GR" sz="1400">
                          <a:latin typeface="Arial"/>
                          <a:ea typeface="Calibri"/>
                          <a:cs typeface="Times New Roman"/>
                        </a:rPr>
                        <a:t>2014</a:t>
                      </a:r>
                      <a:endParaRPr lang="en-US" sz="1100">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4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Arial"/>
                          <a:ea typeface="Calibri"/>
                          <a:cs typeface="Times New Roman"/>
                        </a:rPr>
                        <a:t>Primary Education</a:t>
                      </a:r>
                      <a:endParaRPr lang="en-US" sz="1100">
                        <a:latin typeface="Calibri"/>
                        <a:ea typeface="Calibri"/>
                        <a:cs typeface="Times New Roman"/>
                      </a:endParaRPr>
                    </a:p>
                  </a:txBody>
                  <a:tcPr marL="68580" marR="68580" marT="0" marB="0"/>
                </a:tc>
                <a:tc gridSpan="2">
                  <a:txBody>
                    <a:bodyPr/>
                    <a:lstStyle/>
                    <a:p>
                      <a:pPr marL="0" marR="0">
                        <a:spcBef>
                          <a:spcPts val="0"/>
                        </a:spcBef>
                        <a:spcAft>
                          <a:spcPts val="0"/>
                        </a:spcAft>
                      </a:pPr>
                      <a:r>
                        <a:rPr lang="en-US" sz="1400">
                          <a:latin typeface="Arial"/>
                          <a:ea typeface="Calibri"/>
                          <a:cs typeface="Times New Roman"/>
                        </a:rPr>
                        <a:t>Primary Education</a:t>
                      </a:r>
                      <a:endParaRPr lang="en-US" sz="1100">
                        <a:latin typeface="Calibri"/>
                        <a:ea typeface="Calibri"/>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Arial"/>
                          <a:ea typeface="Calibri"/>
                          <a:cs typeface="Times New Roman"/>
                        </a:rPr>
                        <a:t>Primary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Arial"/>
                          <a:ea typeface="Calibri"/>
                          <a:cs typeface="Times New Roman"/>
                        </a:rPr>
                        <a:t>Primary Education</a:t>
                      </a:r>
                      <a:endParaRPr lang="en-US" sz="1100">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4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Arial"/>
                          <a:ea typeface="Calibri"/>
                          <a:cs typeface="Times New Roman"/>
                        </a:rPr>
                        <a:t>Secondary Education</a:t>
                      </a:r>
                      <a:endParaRPr lang="en-US" sz="1100">
                        <a:latin typeface="Calibri"/>
                        <a:ea typeface="Calibri"/>
                        <a:cs typeface="Times New Roman"/>
                      </a:endParaRPr>
                    </a:p>
                  </a:txBody>
                  <a:tcPr marL="68580" marR="68580" marT="0" marB="0"/>
                </a:tc>
                <a:tc gridSpan="2">
                  <a:txBody>
                    <a:bodyPr/>
                    <a:lstStyle/>
                    <a:p>
                      <a:pPr marL="0" marR="0">
                        <a:spcBef>
                          <a:spcPts val="0"/>
                        </a:spcBef>
                        <a:spcAft>
                          <a:spcPts val="0"/>
                        </a:spcAft>
                      </a:pPr>
                      <a:r>
                        <a:rPr lang="en-US" sz="1400">
                          <a:latin typeface="Arial"/>
                          <a:ea typeface="Calibri"/>
                          <a:cs typeface="Times New Roman"/>
                        </a:rPr>
                        <a:t>Secondary Education</a:t>
                      </a:r>
                      <a:endParaRPr lang="en-US" sz="1100">
                        <a:latin typeface="Calibri"/>
                        <a:ea typeface="Calibri"/>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Arial"/>
                          <a:ea typeface="Calibri"/>
                          <a:cs typeface="Times New Roman"/>
                        </a:rPr>
                        <a:t>Secondary Education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Arial"/>
                          <a:ea typeface="Calibri"/>
                          <a:cs typeface="Times New Roman"/>
                        </a:rPr>
                        <a:t>Secondary Education</a:t>
                      </a:r>
                      <a:endParaRPr lang="en-US" sz="1100">
                        <a:latin typeface="Calibri"/>
                        <a:ea typeface="Calibri"/>
                        <a:cs typeface="Times New Roman"/>
                      </a:endParaRPr>
                    </a:p>
                  </a:txBody>
                  <a:tcPr marL="68580" marR="68580" marT="0" marB="0"/>
                </a:tc>
              </a:tr>
              <a:tr h="370840">
                <a:tc gridSpan="4">
                  <a:txBody>
                    <a:bodyPr/>
                    <a:lstStyle/>
                    <a:p>
                      <a:pPr marL="0" marR="0">
                        <a:spcBef>
                          <a:spcPts val="0"/>
                        </a:spcBef>
                        <a:spcAft>
                          <a:spcPts val="0"/>
                        </a:spcAft>
                      </a:pPr>
                      <a:r>
                        <a:rPr lang="en-US" sz="1400">
                          <a:latin typeface="Arial"/>
                          <a:ea typeface="Calibri"/>
                          <a:cs typeface="Times New Roman"/>
                        </a:rPr>
                        <a:t>Gendarmerie Schools</a:t>
                      </a:r>
                      <a:endParaRPr lang="en-US" sz="1100">
                        <a:latin typeface="Calibri"/>
                        <a:ea typeface="Calibri"/>
                        <a:cs typeface="Times New Roman"/>
                      </a:endParaRPr>
                    </a:p>
                    <a:p>
                      <a:pPr marL="0" marR="0">
                        <a:spcBef>
                          <a:spcPts val="0"/>
                        </a:spcBef>
                        <a:spcAft>
                          <a:spcPts val="0"/>
                        </a:spcAft>
                      </a:pPr>
                      <a:r>
                        <a:rPr lang="en-US" sz="1400">
                          <a:latin typeface="Arial"/>
                          <a:ea typeface="Calibri"/>
                          <a:cs typeface="Times New Roman"/>
                        </a:rPr>
                        <a:t>Schools for non-commissioned officers</a:t>
                      </a:r>
                      <a:endParaRPr lang="en-US" sz="1100">
                        <a:latin typeface="Calibri"/>
                        <a:ea typeface="Calibri"/>
                        <a:cs typeface="Times New Roman"/>
                      </a:endParaRPr>
                    </a:p>
                    <a:p>
                      <a:pPr marL="0" marR="0">
                        <a:spcBef>
                          <a:spcPts val="0"/>
                        </a:spcBef>
                        <a:spcAft>
                          <a:spcPts val="0"/>
                        </a:spcAft>
                      </a:pPr>
                      <a:r>
                        <a:rPr lang="en-US" sz="1400">
                          <a:latin typeface="Arial"/>
                          <a:ea typeface="Calibri"/>
                          <a:cs typeface="Times New Roman"/>
                        </a:rPr>
                        <a:t>Gendarmerie Officers Schools</a:t>
                      </a:r>
                      <a:endParaRPr lang="en-US" sz="1100">
                        <a:latin typeface="Calibri"/>
                        <a:ea typeface="Calibri"/>
                        <a:cs typeface="Times New Roman"/>
                      </a:endParaRPr>
                    </a:p>
                    <a:p>
                      <a:pPr marL="0" marR="0">
                        <a:spcBef>
                          <a:spcPts val="0"/>
                        </a:spcBef>
                        <a:spcAft>
                          <a:spcPts val="0"/>
                        </a:spcAft>
                      </a:pPr>
                      <a:r>
                        <a:rPr lang="en-US" sz="1400">
                          <a:latin typeface="Arial"/>
                          <a:ea typeface="Calibri"/>
                          <a:cs typeface="Times New Roman"/>
                        </a:rPr>
                        <a:t>Police academy (Athens, Patras, Corfu, Pireus)</a:t>
                      </a:r>
                      <a:endParaRPr lang="en-US" sz="1100">
                        <a:latin typeface="Calibri"/>
                        <a:ea typeface="Calibri"/>
                        <a:cs typeface="Times New Roman"/>
                      </a:endParaRPr>
                    </a:p>
                    <a:p>
                      <a:pPr marL="0" marR="0">
                        <a:spcBef>
                          <a:spcPts val="0"/>
                        </a:spcBef>
                        <a:spcAft>
                          <a:spcPts val="0"/>
                        </a:spcAft>
                      </a:pPr>
                      <a:r>
                        <a:rPr lang="en-US" sz="1400">
                          <a:latin typeface="Arial"/>
                          <a:ea typeface="Calibri"/>
                          <a:cs typeface="Times New Roman"/>
                        </a:rPr>
                        <a:t>Police academy for non-commissioned officers</a:t>
                      </a:r>
                      <a:endParaRPr lang="en-US" sz="1100">
                        <a:latin typeface="Calibri"/>
                        <a:ea typeface="Calibri"/>
                        <a:cs typeface="Times New Roman"/>
                      </a:endParaRPr>
                    </a:p>
                    <a:p>
                      <a:pPr marL="0" marR="0">
                        <a:spcBef>
                          <a:spcPts val="0"/>
                        </a:spcBef>
                        <a:spcAft>
                          <a:spcPts val="0"/>
                        </a:spcAft>
                      </a:pPr>
                      <a:r>
                        <a:rPr lang="en-US" sz="1400">
                          <a:latin typeface="Arial"/>
                          <a:ea typeface="Calibri"/>
                          <a:cs typeface="Times New Roman"/>
                        </a:rPr>
                        <a:t>Police academy for officers</a:t>
                      </a:r>
                      <a:endParaRPr lang="en-US" sz="110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spcBef>
                          <a:spcPts val="0"/>
                        </a:spcBef>
                        <a:spcAft>
                          <a:spcPts val="0"/>
                        </a:spcAft>
                      </a:pPr>
                      <a:r>
                        <a:rPr lang="en-US" sz="1400" dirty="0">
                          <a:latin typeface="Arial"/>
                          <a:ea typeface="Calibri"/>
                          <a:cs typeface="Times New Roman"/>
                        </a:rPr>
                        <a:t>In 1984, the Gendarmerie and Urban Police forces united into Greek Police Force</a:t>
                      </a:r>
                      <a:endParaRPr lang="en-US" sz="1100" dirty="0">
                        <a:latin typeface="Calibri"/>
                        <a:ea typeface="Calibri"/>
                        <a:cs typeface="Times New Roman"/>
                      </a:endParaRPr>
                    </a:p>
                    <a:p>
                      <a:pPr marL="0" marR="0">
                        <a:spcBef>
                          <a:spcPts val="0"/>
                        </a:spcBef>
                        <a:spcAft>
                          <a:spcPts val="0"/>
                        </a:spcAft>
                      </a:pPr>
                      <a:r>
                        <a:rPr lang="en-US" sz="1400" dirty="0">
                          <a:latin typeface="Arial"/>
                          <a:ea typeface="Calibri"/>
                          <a:cs typeface="Times New Roman"/>
                        </a:rPr>
                        <a:t>School for non-commissioned officers (</a:t>
                      </a:r>
                      <a:r>
                        <a:rPr lang="en-US" sz="1400" dirty="0" err="1">
                          <a:latin typeface="Arial"/>
                          <a:ea typeface="Calibri"/>
                          <a:cs typeface="Times New Roman"/>
                        </a:rPr>
                        <a:t>Komotini</a:t>
                      </a:r>
                      <a:r>
                        <a:rPr lang="en-US" sz="1400" dirty="0">
                          <a:latin typeface="Arial"/>
                          <a:ea typeface="Calibri"/>
                          <a:cs typeface="Times New Roman"/>
                        </a:rPr>
                        <a:t>) </a:t>
                      </a:r>
                      <a:endParaRPr lang="en-US" sz="1100" dirty="0">
                        <a:latin typeface="Calibri"/>
                        <a:ea typeface="Calibri"/>
                        <a:cs typeface="Times New Roman"/>
                      </a:endParaRPr>
                    </a:p>
                    <a:p>
                      <a:pPr marL="0" marR="0">
                        <a:spcBef>
                          <a:spcPts val="0"/>
                        </a:spcBef>
                        <a:spcAft>
                          <a:spcPts val="0"/>
                        </a:spcAft>
                      </a:pPr>
                      <a:r>
                        <a:rPr lang="en-US" sz="1400" dirty="0">
                          <a:latin typeface="Arial"/>
                          <a:ea typeface="Calibri"/>
                          <a:cs typeface="Times New Roman"/>
                        </a:rPr>
                        <a:t>Police academy for officers (Athens)</a:t>
                      </a:r>
                      <a:endParaRPr lang="en-US" sz="1100" dirty="0">
                        <a:latin typeface="Calibri"/>
                        <a:ea typeface="Calibri"/>
                        <a:cs typeface="Times New Roman"/>
                      </a:endParaRPr>
                    </a:p>
                    <a:p>
                      <a:pPr marL="0" marR="0">
                        <a:spcBef>
                          <a:spcPts val="0"/>
                        </a:spcBef>
                        <a:spcAft>
                          <a:spcPts val="0"/>
                        </a:spcAft>
                      </a:pPr>
                      <a:r>
                        <a:rPr lang="en-US" sz="1400" dirty="0">
                          <a:latin typeface="Arial"/>
                          <a:ea typeface="Calibri"/>
                          <a:cs typeface="Times New Roman"/>
                        </a:rPr>
                        <a:t>Intermediate practice stage:</a:t>
                      </a:r>
                      <a:endParaRPr lang="en-US" sz="1100" dirty="0">
                        <a:latin typeface="Calibri"/>
                        <a:ea typeface="Calibri"/>
                        <a:cs typeface="Times New Roman"/>
                      </a:endParaRPr>
                    </a:p>
                    <a:p>
                      <a:pPr marL="0" marR="0">
                        <a:spcBef>
                          <a:spcPts val="0"/>
                        </a:spcBef>
                        <a:spcAft>
                          <a:spcPts val="0"/>
                        </a:spcAft>
                      </a:pPr>
                      <a:r>
                        <a:rPr lang="en-US" sz="1400" dirty="0">
                          <a:latin typeface="Arial"/>
                          <a:ea typeface="Calibri"/>
                          <a:cs typeface="Times New Roman"/>
                        </a:rPr>
                        <a:t> Policemen schools</a:t>
                      </a:r>
                      <a:endParaRPr lang="en-US" sz="1100" dirty="0">
                        <a:latin typeface="Calibri"/>
                        <a:ea typeface="Calibri"/>
                        <a:cs typeface="Times New Roman"/>
                      </a:endParaRPr>
                    </a:p>
                    <a:p>
                      <a:pPr marL="0" marR="0">
                        <a:spcBef>
                          <a:spcPts val="0"/>
                        </a:spcBef>
                        <a:spcAft>
                          <a:spcPts val="0"/>
                        </a:spcAft>
                      </a:pPr>
                      <a:r>
                        <a:rPr lang="en-US" sz="1400" dirty="0">
                          <a:latin typeface="Arial"/>
                          <a:ea typeface="Calibri"/>
                          <a:cs typeface="Times New Roman"/>
                        </a:rPr>
                        <a:t>School for police lieutenants trainees</a:t>
                      </a:r>
                      <a:endParaRPr lang="en-US" sz="1100" dirty="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Προσαρμοσμένος 1">
      <a:dk1>
        <a:sysClr val="windowText" lastClr="000000"/>
      </a:dk1>
      <a:lt1>
        <a:srgbClr val="E8EEEE"/>
      </a:lt1>
      <a:dk2>
        <a:srgbClr val="8CADAE"/>
      </a:dk2>
      <a:lt2>
        <a:srgbClr val="000000"/>
      </a:lt2>
      <a:accent1>
        <a:srgbClr val="648C60"/>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2653</Words>
  <Application>Microsoft Office PowerPoint</Application>
  <PresentationFormat>Προβολή στην οθόνη (4:3)</PresentationFormat>
  <Paragraphs>448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Les parcours de formation pour devenir architecte, infirmier, mécanicien automobile, policier, professeur du collège</vt:lpstr>
      <vt:lpstr>Architecte</vt:lpstr>
      <vt:lpstr>Architect</vt:lpstr>
      <vt:lpstr>Infirmier</vt:lpstr>
      <vt:lpstr>Nurse</vt:lpstr>
      <vt:lpstr>Mécanicien automobile</vt:lpstr>
      <vt:lpstr>Auto mechanic</vt:lpstr>
      <vt:lpstr>Policier</vt:lpstr>
      <vt:lpstr>Policeman</vt:lpstr>
      <vt:lpstr>Professeur du collège 1</vt:lpstr>
      <vt:lpstr>Professeur du collège 2</vt:lpstr>
      <vt:lpstr>Secondary school teacher</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on devenait  architecte  professeur du collège mécanicien automobile policier</dc:title>
  <dc:creator>-</dc:creator>
  <cp:lastModifiedBy>Stavros</cp:lastModifiedBy>
  <cp:revision>13</cp:revision>
  <dcterms:created xsi:type="dcterms:W3CDTF">2014-04-06T15:49:17Z</dcterms:created>
  <dcterms:modified xsi:type="dcterms:W3CDTF">2014-04-06T20:05:57Z</dcterms:modified>
</cp:coreProperties>
</file>