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Default Extension="gif" ContentType="image/gif"/>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70" r:id="rId2"/>
    <p:sldId id="279" r:id="rId3"/>
    <p:sldId id="257" r:id="rId4"/>
    <p:sldId id="280" r:id="rId5"/>
    <p:sldId id="281" r:id="rId6"/>
    <p:sldId id="295" r:id="rId7"/>
    <p:sldId id="286" r:id="rId8"/>
    <p:sldId id="263" r:id="rId9"/>
    <p:sldId id="289" r:id="rId10"/>
    <p:sldId id="290" r:id="rId11"/>
    <p:sldId id="291" r:id="rId12"/>
    <p:sldId id="269" r:id="rId13"/>
    <p:sldId id="275" r:id="rId14"/>
    <p:sldId id="276" r:id="rId15"/>
    <p:sldId id="271" r:id="rId16"/>
    <p:sldId id="272" r:id="rId17"/>
    <p:sldId id="273" r:id="rId18"/>
    <p:sldId id="292" r:id="rId19"/>
    <p:sldId id="294" r:id="rId20"/>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9" autoAdjust="0"/>
    <p:restoredTop sz="94595" autoAdjust="0"/>
  </p:normalViewPr>
  <p:slideViewPr>
    <p:cSldViewPr>
      <p:cViewPr>
        <p:scale>
          <a:sx n="70" d="100"/>
          <a:sy n="70" d="100"/>
        </p:scale>
        <p:origin x="-996" y="-276"/>
      </p:cViewPr>
      <p:guideLst>
        <p:guide orient="horz" pos="2160"/>
        <p:guide pos="2880"/>
      </p:guideLst>
    </p:cSldViewPr>
  </p:slideViewPr>
  <p:outlineViewPr>
    <p:cViewPr>
      <p:scale>
        <a:sx n="33" d="100"/>
        <a:sy n="33" d="100"/>
      </p:scale>
      <p:origin x="48" y="19302"/>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1BD446B-2AB5-4CE5-9B77-77DDEA3BFF53}" type="datetimeFigureOut">
              <a:rPr lang="pl-PL" smtClean="0"/>
              <a:pPr/>
              <a:t>2013-03-25</a:t>
            </a:fld>
            <a:endParaRPr lang="pl-PL"/>
          </a:p>
        </p:txBody>
      </p:sp>
      <p:sp>
        <p:nvSpPr>
          <p:cNvPr id="4" name="Symbol zastępczy obrazu slajd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6" name="Symbol zastępczy stop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B0D1126-DF29-42C8-AB7A-A2E6D0C0C384}" type="slidenum">
              <a:rPr lang="pl-PL" smtClean="0"/>
              <a:pPr/>
              <a:t>‹#›</a:t>
            </a:fld>
            <a:endParaRPr lang="pl-PL"/>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0B0D1126-DF29-42C8-AB7A-A2E6D0C0C384}" type="slidenum">
              <a:rPr lang="pl-PL" smtClean="0"/>
              <a:pPr/>
              <a:t>1</a:t>
            </a:fld>
            <a:endParaRPr lang="pl-PL"/>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0B0D1126-DF29-42C8-AB7A-A2E6D0C0C384}" type="slidenum">
              <a:rPr lang="pl-PL" smtClean="0"/>
              <a:pPr/>
              <a:t>10</a:t>
            </a:fld>
            <a:endParaRPr lang="pl-PL"/>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0B0D1126-DF29-42C8-AB7A-A2E6D0C0C384}" type="slidenum">
              <a:rPr lang="pl-PL" smtClean="0"/>
              <a:pPr/>
              <a:t>11</a:t>
            </a:fld>
            <a:endParaRPr lang="pl-PL"/>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0B0D1126-DF29-42C8-AB7A-A2E6D0C0C384}" type="slidenum">
              <a:rPr lang="pl-PL" smtClean="0"/>
              <a:pPr/>
              <a:t>12</a:t>
            </a:fld>
            <a:endParaRPr lang="pl-PL"/>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0B0D1126-DF29-42C8-AB7A-A2E6D0C0C384}" type="slidenum">
              <a:rPr lang="pl-PL" smtClean="0"/>
              <a:pPr/>
              <a:t>13</a:t>
            </a:fld>
            <a:endParaRPr lang="pl-PL"/>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0B0D1126-DF29-42C8-AB7A-A2E6D0C0C384}" type="slidenum">
              <a:rPr lang="pl-PL" smtClean="0"/>
              <a:pPr/>
              <a:t>14</a:t>
            </a:fld>
            <a:endParaRPr lang="pl-PL"/>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0B0D1126-DF29-42C8-AB7A-A2E6D0C0C384}" type="slidenum">
              <a:rPr lang="pl-PL" smtClean="0"/>
              <a:pPr/>
              <a:t>15</a:t>
            </a:fld>
            <a:endParaRPr lang="pl-PL"/>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0B0D1126-DF29-42C8-AB7A-A2E6D0C0C384}" type="slidenum">
              <a:rPr lang="pl-PL" smtClean="0"/>
              <a:pPr/>
              <a:t>16</a:t>
            </a:fld>
            <a:endParaRPr lang="pl-PL"/>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0B0D1126-DF29-42C8-AB7A-A2E6D0C0C384}" type="slidenum">
              <a:rPr lang="pl-PL" smtClean="0"/>
              <a:pPr/>
              <a:t>17</a:t>
            </a:fld>
            <a:endParaRPr lang="pl-PL"/>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0B0D1126-DF29-42C8-AB7A-A2E6D0C0C384}" type="slidenum">
              <a:rPr lang="pl-PL" smtClean="0"/>
              <a:pPr/>
              <a:t>18</a:t>
            </a:fld>
            <a:endParaRPr lang="pl-PL"/>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ymbol zastępczy obrazu slajdu 1"/>
          <p:cNvSpPr>
            <a:spLocks noGrp="1" noRot="1" noChangeAspect="1" noTextEdit="1"/>
          </p:cNvSpPr>
          <p:nvPr>
            <p:ph type="sldImg"/>
          </p:nvPr>
        </p:nvSpPr>
        <p:spPr bwMode="auto">
          <a:noFill/>
          <a:ln>
            <a:solidFill>
              <a:srgbClr val="000000"/>
            </a:solidFill>
            <a:miter lim="800000"/>
            <a:headEnd/>
            <a:tailEnd/>
          </a:ln>
        </p:spPr>
      </p:sp>
      <p:sp>
        <p:nvSpPr>
          <p:cNvPr id="59394" name="Symbol zastępczy notatek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pl-PL" smtClean="0"/>
          </a:p>
        </p:txBody>
      </p:sp>
      <p:sp>
        <p:nvSpPr>
          <p:cNvPr id="59395" name="Symbol zastępczy numeru slajdu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4546096-A88F-4C91-8205-5B078F1A0801}" type="slidenum">
              <a:rPr lang="pl-PL" smtClean="0">
                <a:latin typeface="Tahoma" pitchFamily="34" charset="0"/>
              </a:rPr>
              <a:pPr/>
              <a:t>19</a:t>
            </a:fld>
            <a:endParaRPr lang="pl-PL" smtClean="0">
              <a:latin typeface="Tahoma"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0B0D1126-DF29-42C8-AB7A-A2E6D0C0C384}" type="slidenum">
              <a:rPr lang="pl-PL" smtClean="0"/>
              <a:pPr/>
              <a:t>2</a:t>
            </a:fld>
            <a:endParaRPr lang="pl-PL"/>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0B0D1126-DF29-42C8-AB7A-A2E6D0C0C384}" type="slidenum">
              <a:rPr lang="pl-PL" smtClean="0"/>
              <a:pPr/>
              <a:t>3</a:t>
            </a:fld>
            <a:endParaRPr lang="pl-PL"/>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0B0D1126-DF29-42C8-AB7A-A2E6D0C0C384}" type="slidenum">
              <a:rPr lang="pl-PL" smtClean="0"/>
              <a:pPr/>
              <a:t>4</a:t>
            </a:fld>
            <a:endParaRPr lang="pl-PL"/>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0B0D1126-DF29-42C8-AB7A-A2E6D0C0C384}" type="slidenum">
              <a:rPr lang="pl-PL" smtClean="0"/>
              <a:pPr/>
              <a:t>5</a:t>
            </a:fld>
            <a:endParaRPr lang="pl-PL"/>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0B0D1126-DF29-42C8-AB7A-A2E6D0C0C384}" type="slidenum">
              <a:rPr lang="pl-PL" smtClean="0"/>
              <a:pPr/>
              <a:t>6</a:t>
            </a:fld>
            <a:endParaRPr lang="pl-PL"/>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0B0D1126-DF29-42C8-AB7A-A2E6D0C0C384}" type="slidenum">
              <a:rPr lang="pl-PL" smtClean="0"/>
              <a:pPr/>
              <a:t>7</a:t>
            </a:fld>
            <a:endParaRPr lang="pl-PL"/>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0B0D1126-DF29-42C8-AB7A-A2E6D0C0C384}" type="slidenum">
              <a:rPr lang="pl-PL" smtClean="0"/>
              <a:pPr/>
              <a:t>8</a:t>
            </a:fld>
            <a:endParaRPr lang="pl-PL"/>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0B0D1126-DF29-42C8-AB7A-A2E6D0C0C384}" type="slidenum">
              <a:rPr lang="pl-PL" smtClean="0"/>
              <a:pPr/>
              <a:t>9</a:t>
            </a:fld>
            <a:endParaRPr lang="pl-PL"/>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smtClean="0"/>
              <a:t>Kliknij, aby edytować styl wzorca tytułu</a:t>
            </a:r>
            <a:endParaRPr lang="pl-PL"/>
          </a:p>
        </p:txBody>
      </p:sp>
      <p:sp>
        <p:nvSpPr>
          <p:cNvPr id="3" name="Podtytu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p>
            <a:fld id="{66221E02-25CB-4963-84BC-0813985E7D90}" type="datetimeFigureOut">
              <a:rPr lang="pl-PL" smtClean="0"/>
              <a:pPr/>
              <a:t>2013-03-25</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589B7C76-EFF2-4CD8-A475-4750F11B4BC6}" type="slidenum">
              <a:rPr lang="pl-PL" smtClean="0"/>
              <a:pPr/>
              <a:t>‹#›</a:t>
            </a:fld>
            <a:endParaRPr lang="pl-P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 wzorca tytułu</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66221E02-25CB-4963-84BC-0813985E7D90}" type="datetimeFigureOut">
              <a:rPr lang="pl-PL" smtClean="0"/>
              <a:pPr/>
              <a:t>2013-03-25</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589B7C76-EFF2-4CD8-A475-4750F11B4BC6}" type="slidenum">
              <a:rPr lang="pl-PL" smtClean="0"/>
              <a:pPr/>
              <a:t>‹#›</a:t>
            </a:fld>
            <a:endParaRPr 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smtClean="0"/>
              <a:t>Kliknij, aby edytować styl wzorca tytułu</a:t>
            </a:r>
            <a:endParaRPr lang="pl-PL"/>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66221E02-25CB-4963-84BC-0813985E7D90}" type="datetimeFigureOut">
              <a:rPr lang="pl-PL" smtClean="0"/>
              <a:pPr/>
              <a:t>2013-03-25</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589B7C76-EFF2-4CD8-A475-4750F11B4BC6}" type="slidenum">
              <a:rPr lang="pl-PL" smtClean="0"/>
              <a:pPr/>
              <a:t>‹#›</a:t>
            </a:fld>
            <a:endParaRPr lang="pl-P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 wzorca tytułu</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66221E02-25CB-4963-84BC-0813985E7D90}" type="datetimeFigureOut">
              <a:rPr lang="pl-PL" smtClean="0"/>
              <a:pPr/>
              <a:t>2013-03-25</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589B7C76-EFF2-4CD8-A475-4750F11B4BC6}" type="slidenum">
              <a:rPr lang="pl-PL" smtClean="0"/>
              <a:pPr/>
              <a:t>‹#›</a:t>
            </a:fld>
            <a:endParaRPr lang="pl-P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smtClean="0"/>
              <a:t>Kliknij, aby edytować styl wzorca tytułu</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p>
            <a:fld id="{66221E02-25CB-4963-84BC-0813985E7D90}" type="datetimeFigureOut">
              <a:rPr lang="pl-PL" smtClean="0"/>
              <a:pPr/>
              <a:t>2013-03-25</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589B7C76-EFF2-4CD8-A475-4750F11B4BC6}" type="slidenum">
              <a:rPr lang="pl-PL" smtClean="0"/>
              <a:pPr/>
              <a:t>‹#›</a:t>
            </a:fld>
            <a:endParaRPr lang="pl-P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 wzorca tytułu</a:t>
            </a:r>
            <a:endParaRPr lang="pl-PL"/>
          </a:p>
        </p:txBody>
      </p:sp>
      <p:sp>
        <p:nvSpPr>
          <p:cNvPr id="3" name="Symbol zastępczy zawartośc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p>
            <a:fld id="{66221E02-25CB-4963-84BC-0813985E7D90}" type="datetimeFigureOut">
              <a:rPr lang="pl-PL" smtClean="0"/>
              <a:pPr/>
              <a:t>2013-03-25</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589B7C76-EFF2-4CD8-A475-4750F11B4BC6}" type="slidenum">
              <a:rPr lang="pl-PL" smtClean="0"/>
              <a:pPr/>
              <a:t>‹#›</a:t>
            </a:fld>
            <a:endParaRPr lang="pl-P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 wzorca tytułu</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p>
            <a:fld id="{66221E02-25CB-4963-84BC-0813985E7D90}" type="datetimeFigureOut">
              <a:rPr lang="pl-PL" smtClean="0"/>
              <a:pPr/>
              <a:t>2013-03-25</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589B7C76-EFF2-4CD8-A475-4750F11B4BC6}" type="slidenum">
              <a:rPr lang="pl-PL" smtClean="0"/>
              <a:pPr/>
              <a:t>‹#›</a:t>
            </a:fld>
            <a:endParaRPr lang="pl-P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 wzorca tytułu</a:t>
            </a:r>
            <a:endParaRPr lang="pl-PL"/>
          </a:p>
        </p:txBody>
      </p:sp>
      <p:sp>
        <p:nvSpPr>
          <p:cNvPr id="3" name="Symbol zastępczy daty 2"/>
          <p:cNvSpPr>
            <a:spLocks noGrp="1"/>
          </p:cNvSpPr>
          <p:nvPr>
            <p:ph type="dt" sz="half" idx="10"/>
          </p:nvPr>
        </p:nvSpPr>
        <p:spPr/>
        <p:txBody>
          <a:bodyPr/>
          <a:lstStyle/>
          <a:p>
            <a:fld id="{66221E02-25CB-4963-84BC-0813985E7D90}" type="datetimeFigureOut">
              <a:rPr lang="pl-PL" smtClean="0"/>
              <a:pPr/>
              <a:t>2013-03-25</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589B7C76-EFF2-4CD8-A475-4750F11B4BC6}" type="slidenum">
              <a:rPr lang="pl-PL" smtClean="0"/>
              <a:pPr/>
              <a:t>‹#›</a:t>
            </a:fld>
            <a:endParaRPr lang="pl-P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66221E02-25CB-4963-84BC-0813985E7D90}" type="datetimeFigureOut">
              <a:rPr lang="pl-PL" smtClean="0"/>
              <a:pPr/>
              <a:t>2013-03-25</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589B7C76-EFF2-4CD8-A475-4750F11B4BC6}" type="slidenum">
              <a:rPr lang="pl-PL" smtClean="0"/>
              <a:pPr/>
              <a:t>‹#›</a:t>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smtClean="0"/>
              <a:t>Kliknij, aby edytować styl wzorca tytułu</a:t>
            </a:r>
            <a:endParaRPr lang="pl-PL"/>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66221E02-25CB-4963-84BC-0813985E7D90}" type="datetimeFigureOut">
              <a:rPr lang="pl-PL" smtClean="0"/>
              <a:pPr/>
              <a:t>2013-03-25</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589B7C76-EFF2-4CD8-A475-4750F11B4BC6}" type="slidenum">
              <a:rPr lang="pl-PL" smtClean="0"/>
              <a:pPr/>
              <a:t>‹#›</a:t>
            </a:fld>
            <a:endParaRPr lang="pl-P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smtClean="0"/>
              <a:t>Kliknij, aby edytować styl wzorca tytułu</a:t>
            </a:r>
            <a:endParaRPr lang="pl-PL"/>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66221E02-25CB-4963-84BC-0813985E7D90}" type="datetimeFigureOut">
              <a:rPr lang="pl-PL" smtClean="0"/>
              <a:pPr/>
              <a:t>2013-03-25</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589B7C76-EFF2-4CD8-A475-4750F11B4BC6}" type="slidenum">
              <a:rPr lang="pl-PL" smtClean="0"/>
              <a:pPr/>
              <a:t>‹#›</a:t>
            </a:fld>
            <a:endParaRPr lang="pl-P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5E9EFF"/>
            </a:gs>
            <a:gs pos="39999">
              <a:srgbClr val="85C2FF"/>
            </a:gs>
            <a:gs pos="70000">
              <a:srgbClr val="C4D6EB"/>
            </a:gs>
            <a:gs pos="100000">
              <a:srgbClr val="FFEBFA"/>
            </a:gs>
          </a:gsLst>
          <a:lin ang="5400000" scaled="0"/>
          <a:tileRect/>
        </a:gradFill>
        <a:effectLst/>
      </p:bgPr>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l-PL" smtClean="0"/>
              <a:t>Kliknij, aby edytować styl wzorca tytułu</a:t>
            </a:r>
            <a:endParaRPr lang="pl-PL"/>
          </a:p>
        </p:txBody>
      </p:sp>
      <p:sp>
        <p:nvSpPr>
          <p:cNvPr id="3" name="Symbol zastępczy tekst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221E02-25CB-4963-84BC-0813985E7D90}" type="datetimeFigureOut">
              <a:rPr lang="pl-PL" smtClean="0"/>
              <a:pPr/>
              <a:t>2013-03-25</a:t>
            </a:fld>
            <a:endParaRPr lang="pl-PL"/>
          </a:p>
        </p:txBody>
      </p:sp>
      <p:sp>
        <p:nvSpPr>
          <p:cNvPr id="5" name="Symbol zastępczy stop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9B7C76-EFF2-4CD8-A475-4750F11B4BC6}" type="slidenum">
              <a:rPr lang="pl-PL" smtClean="0"/>
              <a:pPr/>
              <a:t>‹#›</a:t>
            </a:fld>
            <a:endParaRPr lang="pl-P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3.gif"/></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image" Target="../media/image18.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fr-FR" dirty="0" smtClean="0"/>
              <a:t>Les entreprises à </a:t>
            </a:r>
            <a:r>
              <a:rPr lang="fr-FR" dirty="0" smtClean="0"/>
              <a:t>Sulej</a:t>
            </a:r>
            <a:r>
              <a:rPr lang="pl-PL" dirty="0" smtClean="0"/>
              <a:t>ó</a:t>
            </a:r>
            <a:r>
              <a:rPr lang="fr-FR" dirty="0" smtClean="0"/>
              <a:t>wek </a:t>
            </a:r>
            <a:r>
              <a:rPr lang="fr-FR" dirty="0" smtClean="0"/>
              <a:t>du XIX au début du XX siècle (avant 1970)</a:t>
            </a:r>
            <a:endParaRPr lang="pl-PL" dirty="0"/>
          </a:p>
        </p:txBody>
      </p:sp>
      <p:pic>
        <p:nvPicPr>
          <p:cNvPr id="14338" name="Picture 2" descr="C:\Users\Dorota\Desktop\Nowy folder\DSC04541.JPG"/>
          <p:cNvPicPr>
            <a:picLocks noGrp="1" noChangeAspect="1" noChangeArrowheads="1"/>
          </p:cNvPicPr>
          <p:nvPr>
            <p:ph idx="1"/>
          </p:nvPr>
        </p:nvPicPr>
        <p:blipFill>
          <a:blip r:embed="rId3" cstate="print"/>
          <a:srcRect/>
          <a:stretch>
            <a:fillRect/>
          </a:stretch>
        </p:blipFill>
        <p:spPr bwMode="auto">
          <a:xfrm>
            <a:off x="1554691" y="1600200"/>
            <a:ext cx="6034617" cy="4525963"/>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idx="1"/>
          </p:nvPr>
        </p:nvSpPr>
        <p:spPr>
          <a:xfrm>
            <a:off x="0" y="1600200"/>
            <a:ext cx="9144000" cy="5257800"/>
          </a:xfrm>
        </p:spPr>
        <p:txBody>
          <a:bodyPr>
            <a:normAutofit fontScale="40000" lnSpcReduction="20000"/>
          </a:bodyPr>
          <a:lstStyle/>
          <a:p>
            <a:pPr>
              <a:buNone/>
            </a:pPr>
            <a:r>
              <a:rPr lang="pl-PL" sz="4000" dirty="0" smtClean="0"/>
              <a:t>        </a:t>
            </a:r>
            <a:r>
              <a:rPr lang="fr-FR" sz="4000" dirty="0" smtClean="0"/>
              <a:t>Le 1 er septembre 1939, la « gare » de Miłosna a été bombardée ; les voies ont été détruites.</a:t>
            </a:r>
            <a:endParaRPr lang="pl-PL" sz="4000" dirty="0" smtClean="0"/>
          </a:p>
          <a:p>
            <a:pPr>
              <a:buNone/>
            </a:pPr>
            <a:r>
              <a:rPr lang="pl-PL" sz="4000" dirty="0" smtClean="0"/>
              <a:t>	</a:t>
            </a:r>
            <a:r>
              <a:rPr lang="fr-FR" sz="4000" dirty="0" smtClean="0"/>
              <a:t>Les Allemands ont occupé la station. Ils ont employé des cheminots polonais qui restaient sous le contrôle allemand. Les symboles de PKP et l’emblème ont été enlevés et remplacés par Ostbahn et Swastika.</a:t>
            </a:r>
            <a:endParaRPr lang="pl-PL" sz="4000" dirty="0" smtClean="0"/>
          </a:p>
          <a:p>
            <a:pPr>
              <a:buNone/>
            </a:pPr>
            <a:r>
              <a:rPr lang="pl-PL" sz="4000" dirty="0" smtClean="0"/>
              <a:t>	</a:t>
            </a:r>
            <a:r>
              <a:rPr lang="fr-FR" sz="4000" dirty="0" smtClean="0"/>
              <a:t>La fréquence du nombre des trains de banlieue, et des trains interurbains : 2 fois sur 24h. </a:t>
            </a:r>
            <a:endParaRPr lang="pl-PL" sz="4000" dirty="0" smtClean="0"/>
          </a:p>
          <a:p>
            <a:pPr>
              <a:buNone/>
            </a:pPr>
            <a:r>
              <a:rPr lang="pl-PL" sz="4000" b="1" dirty="0" smtClean="0"/>
              <a:t>	</a:t>
            </a:r>
            <a:r>
              <a:rPr lang="fr-FR" sz="4000" b="1" dirty="0" smtClean="0"/>
              <a:t>La 2e Guerre Mondiale</a:t>
            </a:r>
            <a:r>
              <a:rPr lang="fr-FR" sz="4000" dirty="0" smtClean="0"/>
              <a:t> - Pendant la guerre, on reçoit les coupons alimentaires, mais ce sont des rations de famine. C’est pourquoi le commerce illégal commence à se développer. </a:t>
            </a:r>
            <a:endParaRPr lang="pl-PL" sz="4000" dirty="0" smtClean="0"/>
          </a:p>
          <a:p>
            <a:pPr>
              <a:buNone/>
            </a:pPr>
            <a:r>
              <a:rPr lang="pl-PL" sz="4000" dirty="0" smtClean="0"/>
              <a:t>	</a:t>
            </a:r>
            <a:r>
              <a:rPr lang="fr-FR" sz="4000" dirty="0" smtClean="0"/>
              <a:t>Le train est le moyen pour le transport des marchandises (lait, pain de farine de seigle et de blé, viande). Les produits alimentaires étaient transportés du village en ville. Pour le commerce, les Allemands punissaient par la confiscation des produits et souvent ces gens allaient en prison ou aux camps de concentration. </a:t>
            </a:r>
            <a:endParaRPr lang="pl-PL" sz="4000" dirty="0" smtClean="0"/>
          </a:p>
          <a:p>
            <a:pPr>
              <a:buNone/>
            </a:pPr>
            <a:r>
              <a:rPr lang="pl-PL" sz="4000" dirty="0" smtClean="0"/>
              <a:t>	</a:t>
            </a:r>
            <a:r>
              <a:rPr lang="fr-FR" sz="4000" dirty="0" smtClean="0"/>
              <a:t>Durant la guerre, les cheminots participent à la résistance et luttent contre les nazis.</a:t>
            </a:r>
            <a:endParaRPr lang="pl-PL" sz="4000" dirty="0" smtClean="0"/>
          </a:p>
          <a:p>
            <a:pPr>
              <a:buNone/>
            </a:pPr>
            <a:r>
              <a:rPr lang="pl-PL" sz="4000" b="1" dirty="0" smtClean="0"/>
              <a:t>	</a:t>
            </a:r>
            <a:r>
              <a:rPr lang="fr-FR" sz="4000" b="1" dirty="0" smtClean="0"/>
              <a:t>En juillet 1944</a:t>
            </a:r>
            <a:r>
              <a:rPr lang="fr-FR" sz="4000" dirty="0" smtClean="0"/>
              <a:t>, les Allemands, en se retirant de notre territoire, détruisent complètement la station, les bâtiments, les tractions et les voies.</a:t>
            </a:r>
            <a:endParaRPr lang="pl-PL" sz="4000" dirty="0" smtClean="0"/>
          </a:p>
          <a:p>
            <a:pPr>
              <a:buNone/>
            </a:pPr>
            <a:r>
              <a:rPr lang="pl-PL" sz="4000" b="1" dirty="0" smtClean="0"/>
              <a:t>	</a:t>
            </a:r>
            <a:r>
              <a:rPr lang="fr-FR" sz="4000" b="1" dirty="0" smtClean="0"/>
              <a:t>Le 31 juillet 1944</a:t>
            </a:r>
            <a:r>
              <a:rPr lang="fr-FR" sz="4000" dirty="0" smtClean="0"/>
              <a:t>, l’Armée Soviétique entre et tout de suite, elle répare les voies car c’est le moyen pour transporter l’armée.</a:t>
            </a:r>
            <a:endParaRPr lang="pl-PL" sz="4000" dirty="0" smtClean="0"/>
          </a:p>
          <a:p>
            <a:pPr>
              <a:buNone/>
            </a:pPr>
            <a:r>
              <a:rPr lang="pl-PL" sz="4000" b="1" dirty="0" smtClean="0"/>
              <a:t>	</a:t>
            </a:r>
            <a:r>
              <a:rPr lang="fr-FR" sz="4000" b="1" dirty="0" smtClean="0"/>
              <a:t>En 1945</a:t>
            </a:r>
            <a:r>
              <a:rPr lang="fr-FR" sz="4000" dirty="0" smtClean="0"/>
              <a:t>, à </a:t>
            </a:r>
            <a:r>
              <a:rPr lang="fr-FR" sz="4000" dirty="0" smtClean="0"/>
              <a:t>Mi</a:t>
            </a:r>
            <a:r>
              <a:rPr lang="pl-PL" sz="4000" dirty="0" smtClean="0"/>
              <a:t>ł</a:t>
            </a:r>
            <a:r>
              <a:rPr lang="fr-FR" sz="4000" dirty="0" smtClean="0"/>
              <a:t>osna</a:t>
            </a:r>
            <a:r>
              <a:rPr lang="fr-FR" sz="4000" dirty="0" smtClean="0"/>
              <a:t>, passent les gens pour aller au travail à Varsovie, La circulation entre </a:t>
            </a:r>
            <a:r>
              <a:rPr lang="fr-FR" sz="4000" dirty="0" smtClean="0"/>
              <a:t>Mi</a:t>
            </a:r>
            <a:r>
              <a:rPr lang="pl-PL" sz="4000" dirty="0" smtClean="0"/>
              <a:t>ł</a:t>
            </a:r>
            <a:r>
              <a:rPr lang="fr-FR" sz="4000" dirty="0" smtClean="0"/>
              <a:t>osna-Varsovie </a:t>
            </a:r>
            <a:r>
              <a:rPr lang="fr-FR" sz="4000" dirty="0" smtClean="0"/>
              <a:t>commence à fonctionner (les trains étaient à vapeur, on voyageait dans les wagons pour marchandises)</a:t>
            </a:r>
            <a:endParaRPr lang="pl-PL" sz="4000" dirty="0" smtClean="0"/>
          </a:p>
          <a:p>
            <a:pPr>
              <a:buNone/>
            </a:pPr>
            <a:r>
              <a:rPr lang="pl-PL" sz="4000" b="1" dirty="0" smtClean="0"/>
              <a:t>	</a:t>
            </a:r>
            <a:r>
              <a:rPr lang="fr-FR" sz="4000" b="1" dirty="0" smtClean="0"/>
              <a:t>En 1950</a:t>
            </a:r>
            <a:r>
              <a:rPr lang="fr-FR" sz="4000" dirty="0" smtClean="0"/>
              <a:t> - la traction électrique a été renouvelée dans la jonction varsovienne.</a:t>
            </a:r>
            <a:endParaRPr lang="pl-PL" sz="4000" dirty="0" smtClean="0"/>
          </a:p>
          <a:p>
            <a:pPr>
              <a:buNone/>
            </a:pPr>
            <a:r>
              <a:rPr lang="pl-PL" sz="4000" b="1" dirty="0" smtClean="0"/>
              <a:t>	</a:t>
            </a:r>
            <a:r>
              <a:rPr lang="fr-FR" sz="4000" b="1" dirty="0" smtClean="0"/>
              <a:t>Les années 60</a:t>
            </a:r>
            <a:r>
              <a:rPr lang="fr-FR" sz="4000" dirty="0" smtClean="0"/>
              <a:t> – on fait la liaison de </a:t>
            </a:r>
            <a:r>
              <a:rPr lang="fr-FR" sz="4000" dirty="0" smtClean="0"/>
              <a:t>Mi</a:t>
            </a:r>
            <a:r>
              <a:rPr lang="pl-PL" sz="4000" dirty="0" smtClean="0"/>
              <a:t>ł</a:t>
            </a:r>
            <a:r>
              <a:rPr lang="fr-FR" sz="4000" dirty="0" smtClean="0"/>
              <a:t>osna </a:t>
            </a:r>
            <a:r>
              <a:rPr lang="fr-FR" sz="4000" dirty="0" smtClean="0"/>
              <a:t>à Sulejowek, d’où le nom actuel de la station Sulejówek Miłosna.</a:t>
            </a:r>
            <a:endParaRPr lang="pl-PL" sz="4000" dirty="0" smtClean="0"/>
          </a:p>
          <a:p>
            <a:endParaRPr lang="pl-PL"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idx="1"/>
          </p:nvPr>
        </p:nvSpPr>
        <p:spPr>
          <a:xfrm>
            <a:off x="214282" y="1600200"/>
            <a:ext cx="8472518" cy="4525963"/>
          </a:xfrm>
        </p:spPr>
        <p:txBody>
          <a:bodyPr>
            <a:normAutofit fontScale="47500" lnSpcReduction="20000"/>
          </a:bodyPr>
          <a:lstStyle/>
          <a:p>
            <a:pPr>
              <a:buNone/>
            </a:pPr>
            <a:r>
              <a:rPr lang="pl-PL" sz="3400" b="1" dirty="0" smtClean="0"/>
              <a:t>	</a:t>
            </a:r>
            <a:r>
              <a:rPr lang="fr-FR" sz="3400" b="1" dirty="0" smtClean="0"/>
              <a:t>Les années 70</a:t>
            </a:r>
            <a:r>
              <a:rPr lang="fr-FR" sz="3400" dirty="0" smtClean="0"/>
              <a:t> – c’est la fin du développement intensif du réseau. Les conditions défavorables pour les voyageurs – les trains sont encombrés et les gens voyagent comme des sardines. On observe l’augmentation importante du transport des marchandises. On restaure la station. Le trafic des passagers et des marchandises est important, c’est pourquoi on augmente le nombre des employés. </a:t>
            </a:r>
            <a:endParaRPr lang="pl-PL" sz="3400" dirty="0" smtClean="0"/>
          </a:p>
          <a:p>
            <a:pPr>
              <a:buNone/>
            </a:pPr>
            <a:r>
              <a:rPr lang="pl-PL" sz="3400" b="1" dirty="0" smtClean="0"/>
              <a:t>	</a:t>
            </a:r>
            <a:r>
              <a:rPr lang="fr-FR" sz="3400" b="1" dirty="0" smtClean="0"/>
              <a:t>Les années 90</a:t>
            </a:r>
            <a:r>
              <a:rPr lang="fr-FR" sz="3400" dirty="0" smtClean="0"/>
              <a:t> - c’est la chute énorme du transport des marchandises et des passagers. Les raisons : l’augmentation du nombre des voitures, le chômage, l’appauvrissement des gens, le transport privé et la chute de la production des matières premières.</a:t>
            </a:r>
            <a:endParaRPr lang="pl-PL" sz="3400" dirty="0" smtClean="0"/>
          </a:p>
          <a:p>
            <a:pPr>
              <a:buNone/>
            </a:pPr>
            <a:r>
              <a:rPr lang="pl-PL" sz="3400" b="1" dirty="0" smtClean="0"/>
              <a:t>	</a:t>
            </a:r>
            <a:r>
              <a:rPr lang="fr-FR" sz="3400" b="1" dirty="0" smtClean="0"/>
              <a:t>1990 – 95</a:t>
            </a:r>
            <a:r>
              <a:rPr lang="fr-FR" sz="3400" dirty="0" smtClean="0"/>
              <a:t> – c’est la liquidation de l’expédition des marchandises et la modernisation de la station.</a:t>
            </a:r>
            <a:endParaRPr lang="pl-PL" sz="3400" dirty="0" smtClean="0"/>
          </a:p>
          <a:p>
            <a:pPr>
              <a:buNone/>
            </a:pPr>
            <a:r>
              <a:rPr lang="pl-PL" sz="3400" b="1" dirty="0" smtClean="0"/>
              <a:t>	</a:t>
            </a:r>
            <a:r>
              <a:rPr lang="fr-FR" sz="3400" b="1" dirty="0" smtClean="0"/>
              <a:t>Les années 2000</a:t>
            </a:r>
            <a:r>
              <a:rPr lang="fr-FR" sz="3400" dirty="0" smtClean="0"/>
              <a:t> – la fin des travaux de modernisation. La station a son apparence actuelle.</a:t>
            </a:r>
            <a:endParaRPr lang="pl-PL" sz="3400" dirty="0" smtClean="0"/>
          </a:p>
          <a:p>
            <a:pPr>
              <a:buNone/>
            </a:pPr>
            <a:r>
              <a:rPr lang="pl-PL" sz="3400" dirty="0" smtClean="0"/>
              <a:t>	</a:t>
            </a:r>
            <a:r>
              <a:rPr lang="fr-FR" sz="3400" dirty="0" smtClean="0"/>
              <a:t>A la « gare », il y a la sous-station électrique qui alimente la traction ferroviaire. Elle est desservie par 5 personnes, 24h/24.</a:t>
            </a:r>
            <a:endParaRPr lang="pl-PL" sz="3400" dirty="0" smtClean="0"/>
          </a:p>
          <a:p>
            <a:pPr>
              <a:buNone/>
            </a:pPr>
            <a:r>
              <a:rPr lang="pl-PL" sz="3400" dirty="0" smtClean="0"/>
              <a:t>	</a:t>
            </a:r>
            <a:r>
              <a:rPr lang="fr-FR" sz="3400" dirty="0" smtClean="0"/>
              <a:t>Ici aussi, on a l’informatisation, la télécommande des appareils. </a:t>
            </a:r>
            <a:endParaRPr lang="pl-PL" sz="3400" dirty="0" smtClean="0"/>
          </a:p>
          <a:p>
            <a:pPr>
              <a:buNone/>
            </a:pPr>
            <a:r>
              <a:rPr lang="pl-PL" sz="3400" dirty="0" smtClean="0"/>
              <a:t>	</a:t>
            </a:r>
            <a:r>
              <a:rPr lang="fr-FR" sz="3400" dirty="0" smtClean="0"/>
              <a:t>Actuellement on emploie : les régulateurs de trains (5 personnes), l’aiguilleur (4), le caissier (6) et les gardiens des barrières (régulateurs des barrières).</a:t>
            </a:r>
            <a:endParaRPr lang="pl-PL" sz="3400" dirty="0" smtClean="0"/>
          </a:p>
          <a:p>
            <a:pPr>
              <a:buNone/>
            </a:pPr>
            <a:r>
              <a:rPr lang="pl-PL" sz="3400" dirty="0" smtClean="0"/>
              <a:t>	</a:t>
            </a:r>
            <a:r>
              <a:rPr lang="fr-FR" sz="3400" dirty="0" smtClean="0"/>
              <a:t>Il n’y a plus de chef de station. A partir du 1er janvier 2000 ce rôle effectue la Section d’Ingénierie de la circulation (Chef de section, son adjoint et le chef de surveillance)</a:t>
            </a:r>
            <a:endParaRPr lang="pl-PL" sz="3400" dirty="0" smtClean="0"/>
          </a:p>
          <a:p>
            <a:pPr>
              <a:buNone/>
            </a:pPr>
            <a:r>
              <a:rPr lang="fr-FR" b="1" dirty="0" smtClean="0"/>
              <a:t> </a:t>
            </a:r>
            <a:endParaRPr lang="pl-PL" dirty="0" smtClean="0"/>
          </a:p>
          <a:p>
            <a:endParaRPr lang="pl-PL"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fr-FR" dirty="0" smtClean="0"/>
              <a:t>La station </a:t>
            </a:r>
            <a:r>
              <a:rPr lang="fr-FR" dirty="0" smtClean="0"/>
              <a:t>Sulej</a:t>
            </a:r>
            <a:r>
              <a:rPr lang="pl-PL" dirty="0" smtClean="0"/>
              <a:t>ó</a:t>
            </a:r>
            <a:r>
              <a:rPr lang="fr-FR" dirty="0" smtClean="0"/>
              <a:t>wek Mi</a:t>
            </a:r>
            <a:r>
              <a:rPr lang="pl-PL" dirty="0" smtClean="0"/>
              <a:t>ł</a:t>
            </a:r>
            <a:r>
              <a:rPr lang="fr-FR" dirty="0" smtClean="0"/>
              <a:t>osna </a:t>
            </a:r>
            <a:r>
              <a:rPr lang="fr-FR" dirty="0" smtClean="0"/>
              <a:t>aujourd’hui</a:t>
            </a:r>
            <a:endParaRPr lang="pl-PL" dirty="0"/>
          </a:p>
        </p:txBody>
      </p:sp>
      <p:pic>
        <p:nvPicPr>
          <p:cNvPr id="13314" name="Picture 2" descr="C:\Users\Dorota\Desktop\Nowy folder\DSC04540.JPG"/>
          <p:cNvPicPr>
            <a:picLocks noGrp="1" noChangeAspect="1" noChangeArrowheads="1"/>
          </p:cNvPicPr>
          <p:nvPr>
            <p:ph idx="1"/>
          </p:nvPr>
        </p:nvPicPr>
        <p:blipFill>
          <a:blip r:embed="rId3" cstate="print"/>
          <a:srcRect r="13302" b="23290"/>
          <a:stretch>
            <a:fillRect/>
          </a:stretch>
        </p:blipFill>
        <p:spPr bwMode="auto">
          <a:xfrm>
            <a:off x="1285852" y="1643050"/>
            <a:ext cx="6523716" cy="432913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850106"/>
          </a:xfrm>
        </p:spPr>
        <p:txBody>
          <a:bodyPr>
            <a:normAutofit/>
          </a:bodyPr>
          <a:lstStyle/>
          <a:p>
            <a:r>
              <a:rPr lang="pl-PL" sz="4000" dirty="0" smtClean="0"/>
              <a:t>LA POSTE</a:t>
            </a:r>
            <a:endParaRPr lang="pl-PL" sz="4000" dirty="0"/>
          </a:p>
        </p:txBody>
      </p:sp>
      <p:sp>
        <p:nvSpPr>
          <p:cNvPr id="3" name="Symbol zastępczy zawartości 2"/>
          <p:cNvSpPr>
            <a:spLocks noGrp="1"/>
          </p:cNvSpPr>
          <p:nvPr>
            <p:ph idx="1"/>
          </p:nvPr>
        </p:nvSpPr>
        <p:spPr>
          <a:xfrm>
            <a:off x="0" y="980728"/>
            <a:ext cx="8858280" cy="4948602"/>
          </a:xfrm>
        </p:spPr>
        <p:txBody>
          <a:bodyPr>
            <a:normAutofit fontScale="25000" lnSpcReduction="20000"/>
          </a:bodyPr>
          <a:lstStyle/>
          <a:p>
            <a:pPr>
              <a:buNone/>
            </a:pPr>
            <a:r>
              <a:rPr lang="fr-FR" sz="3600" dirty="0" smtClean="0"/>
              <a:t>	</a:t>
            </a:r>
            <a:r>
              <a:rPr lang="fr-FR" sz="6400" b="1" u="sng" dirty="0" smtClean="0"/>
              <a:t>L’histoire de la poste </a:t>
            </a:r>
            <a:r>
              <a:rPr lang="fr-FR" sz="6400" dirty="0" smtClean="0"/>
              <a:t/>
            </a:r>
            <a:br>
              <a:rPr lang="fr-FR" sz="6400" dirty="0" smtClean="0"/>
            </a:br>
            <a:r>
              <a:rPr lang="fr-FR" sz="6400" dirty="0" smtClean="0"/>
              <a:t>On peut en retrouver trace à la station Miłosna en 1867 – c’était le point postal avec le télégraphe.</a:t>
            </a:r>
            <a:br>
              <a:rPr lang="fr-FR" sz="6400" dirty="0" smtClean="0"/>
            </a:br>
            <a:r>
              <a:rPr lang="fr-FR" sz="6400" dirty="0" smtClean="0"/>
              <a:t/>
            </a:r>
            <a:br>
              <a:rPr lang="fr-FR" sz="6400" dirty="0" smtClean="0"/>
            </a:br>
            <a:r>
              <a:rPr lang="fr-FR" sz="6400" b="1" dirty="0" smtClean="0"/>
              <a:t>1929</a:t>
            </a:r>
            <a:r>
              <a:rPr lang="fr-FR" sz="6400" dirty="0" smtClean="0"/>
              <a:t> – Ce point a été transformé en Bureau de Poste et Télécommunications et situé rue Bema (détruit en 1939). A partir de 1938, il est déplacé rue 3 Maj, où il fonctionne encore de nos jours.</a:t>
            </a:r>
            <a:br>
              <a:rPr lang="fr-FR" sz="6400" dirty="0" smtClean="0"/>
            </a:br>
            <a:r>
              <a:rPr lang="fr-FR" sz="6400" dirty="0" smtClean="0"/>
              <a:t>Le nombre d’employés : 6 personnes - le chef de poste, 2 employés, 2 postillons  et un facteur.</a:t>
            </a:r>
            <a:br>
              <a:rPr lang="fr-FR" sz="6400" dirty="0" smtClean="0"/>
            </a:br>
            <a:r>
              <a:rPr lang="fr-FR" sz="6400" dirty="0" smtClean="0"/>
              <a:t>Le 1er septembre </a:t>
            </a:r>
            <a:r>
              <a:rPr lang="fr-FR" sz="6400" b="1" dirty="0" smtClean="0"/>
              <a:t>1939</a:t>
            </a:r>
            <a:r>
              <a:rPr lang="fr-FR" sz="6400" dirty="0" smtClean="0"/>
              <a:t> – l’évacuation de la poste.</a:t>
            </a:r>
            <a:br>
              <a:rPr lang="fr-FR" sz="6400" dirty="0" smtClean="0"/>
            </a:br>
            <a:r>
              <a:rPr lang="fr-FR" sz="6400" b="1" dirty="0" smtClean="0"/>
              <a:t>1940</a:t>
            </a:r>
            <a:r>
              <a:rPr lang="fr-FR" sz="6400" dirty="0" smtClean="0"/>
              <a:t> - la mise en marche de l’Agence postale, plus précisément du Bureau postal qui fonctionnait durant l’occupation.</a:t>
            </a:r>
            <a:br>
              <a:rPr lang="fr-FR" sz="6400" dirty="0" smtClean="0"/>
            </a:br>
            <a:r>
              <a:rPr lang="fr-FR" sz="6400" b="1" dirty="0" smtClean="0"/>
              <a:t>Le 23 juillet 1944</a:t>
            </a:r>
            <a:r>
              <a:rPr lang="fr-FR" sz="6400" dirty="0" smtClean="0"/>
              <a:t> – Les Allemands suspendent le fonctionnement du service du courrier.</a:t>
            </a:r>
            <a:br>
              <a:rPr lang="fr-FR" sz="6400" dirty="0" smtClean="0"/>
            </a:br>
            <a:r>
              <a:rPr lang="fr-FR" sz="6400" dirty="0" smtClean="0"/>
              <a:t>Cette même année, </a:t>
            </a:r>
            <a:r>
              <a:rPr lang="fr-FR" sz="6400" b="1" dirty="0" smtClean="0"/>
              <a:t>le 16 octobre 1944</a:t>
            </a:r>
            <a:r>
              <a:rPr lang="fr-FR" sz="6400" dirty="0" smtClean="0"/>
              <a:t>, quand le front est passé à l’ouest, la poste polonaise remet en marche le service.</a:t>
            </a:r>
            <a:br>
              <a:rPr lang="fr-FR" sz="6400" dirty="0" smtClean="0"/>
            </a:br>
            <a:r>
              <a:rPr lang="fr-FR" sz="6400" dirty="0" smtClean="0"/>
              <a:t>Le nombre d’employés augmente. Il y a de nouveaux Bureaux près de Milosna, à Okuniew et Długa Szlachecka.</a:t>
            </a:r>
            <a:br>
              <a:rPr lang="fr-FR" sz="6400" dirty="0" smtClean="0"/>
            </a:br>
            <a:r>
              <a:rPr lang="fr-FR" sz="6400" dirty="0" smtClean="0"/>
              <a:t/>
            </a:r>
            <a:br>
              <a:rPr lang="fr-FR" sz="6400" dirty="0" smtClean="0"/>
            </a:br>
            <a:r>
              <a:rPr lang="fr-FR" sz="4800" dirty="0" smtClean="0"/>
              <a:t> </a:t>
            </a:r>
            <a:endParaRPr lang="pl-PL" sz="4800" dirty="0" smtClean="0"/>
          </a:p>
          <a:p>
            <a:endParaRPr lang="pl-PL" dirty="0"/>
          </a:p>
        </p:txBody>
      </p:sp>
      <p:pic>
        <p:nvPicPr>
          <p:cNvPr id="4" name="Picture 2" descr="C:\Users\Dorota\AppData\Local\Temp\Rar$DI76.871\Image.jpg"/>
          <p:cNvPicPr>
            <a:picLocks noChangeAspect="1" noChangeArrowheads="1"/>
          </p:cNvPicPr>
          <p:nvPr/>
        </p:nvPicPr>
        <p:blipFill>
          <a:blip r:embed="rId3" cstate="print"/>
          <a:srcRect l="9072" t="5208" r="7480" b="-1795"/>
          <a:stretch>
            <a:fillRect/>
          </a:stretch>
        </p:blipFill>
        <p:spPr bwMode="auto">
          <a:xfrm>
            <a:off x="3286116" y="3571876"/>
            <a:ext cx="5000660" cy="3000372"/>
          </a:xfrm>
          <a:prstGeom prst="rect">
            <a:avLst/>
          </a:prstGeom>
          <a:noFill/>
        </p:spPr>
      </p:pic>
      <p:pic>
        <p:nvPicPr>
          <p:cNvPr id="16386" name="Picture 2" descr="https://e-numizmatyka.pl/portal/assets/images/numizmatyka/monety_opis/emisje/450l_poczty_polskiej.gif"/>
          <p:cNvPicPr>
            <a:picLocks noChangeAspect="1" noChangeArrowheads="1"/>
          </p:cNvPicPr>
          <p:nvPr/>
        </p:nvPicPr>
        <p:blipFill>
          <a:blip r:embed="rId4" cstate="print"/>
          <a:srcRect/>
          <a:stretch>
            <a:fillRect/>
          </a:stretch>
        </p:blipFill>
        <p:spPr bwMode="auto">
          <a:xfrm>
            <a:off x="500034" y="4143380"/>
            <a:ext cx="2148300" cy="1654191"/>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fr-FR" sz="4000" dirty="0" smtClean="0"/>
              <a:t>La première poste à </a:t>
            </a:r>
            <a:r>
              <a:rPr lang="fr-FR" sz="4000" dirty="0" smtClean="0"/>
              <a:t>Sulej</a:t>
            </a:r>
            <a:r>
              <a:rPr lang="pl-PL" sz="4000" dirty="0" smtClean="0"/>
              <a:t>ó</a:t>
            </a:r>
            <a:r>
              <a:rPr lang="fr-FR" sz="4000" dirty="0" smtClean="0"/>
              <a:t>wek</a:t>
            </a:r>
            <a:endParaRPr lang="pl-PL" sz="4000" dirty="0"/>
          </a:p>
        </p:txBody>
      </p:sp>
      <p:sp>
        <p:nvSpPr>
          <p:cNvPr id="4" name="pole tekstowe 3"/>
          <p:cNvSpPr txBox="1"/>
          <p:nvPr/>
        </p:nvSpPr>
        <p:spPr>
          <a:xfrm>
            <a:off x="214282" y="1142984"/>
            <a:ext cx="6000792" cy="5601533"/>
          </a:xfrm>
          <a:prstGeom prst="rect">
            <a:avLst/>
          </a:prstGeom>
          <a:noFill/>
        </p:spPr>
        <p:txBody>
          <a:bodyPr wrap="square" rtlCol="0">
            <a:spAutoFit/>
          </a:bodyPr>
          <a:lstStyle/>
          <a:p>
            <a:pPr>
              <a:buNone/>
            </a:pPr>
            <a:r>
              <a:rPr lang="fr-FR" b="1" dirty="0" smtClean="0"/>
              <a:t>1964</a:t>
            </a:r>
            <a:r>
              <a:rPr lang="fr-FR" dirty="0" smtClean="0"/>
              <a:t> – on change le nom de la poste en Bureau de Poste et de Télégraphe Sulejówek 3, à cause de la jonction de </a:t>
            </a:r>
            <a:r>
              <a:rPr lang="fr-FR" dirty="0" smtClean="0"/>
              <a:t>Mi</a:t>
            </a:r>
            <a:r>
              <a:rPr lang="pl-PL" dirty="0" smtClean="0"/>
              <a:t>ł</a:t>
            </a:r>
            <a:r>
              <a:rPr lang="fr-FR" dirty="0" smtClean="0"/>
              <a:t>osna </a:t>
            </a:r>
            <a:r>
              <a:rPr lang="fr-FR" dirty="0" smtClean="0"/>
              <a:t>à la ville de </a:t>
            </a:r>
            <a:r>
              <a:rPr lang="fr-FR" dirty="0" smtClean="0"/>
              <a:t>Sulej</a:t>
            </a:r>
            <a:r>
              <a:rPr lang="pl-PL" dirty="0" smtClean="0"/>
              <a:t>ó</a:t>
            </a:r>
            <a:r>
              <a:rPr lang="fr-FR" dirty="0" smtClean="0"/>
              <a:t>wek</a:t>
            </a:r>
            <a:r>
              <a:rPr lang="fr-FR" dirty="0" smtClean="0"/>
              <a:t>.</a:t>
            </a:r>
            <a:br>
              <a:rPr lang="fr-FR" dirty="0" smtClean="0"/>
            </a:br>
            <a:r>
              <a:rPr lang="fr-FR" dirty="0" smtClean="0"/>
              <a:t/>
            </a:r>
            <a:br>
              <a:rPr lang="fr-FR" dirty="0" smtClean="0"/>
            </a:br>
            <a:r>
              <a:rPr lang="fr-FR" dirty="0" smtClean="0"/>
              <a:t>A cette époque–là, le téléphone est un grand luxe, il y a peu de téléphones privés, alors les gens viennent à la poste pour téléphoner.</a:t>
            </a:r>
            <a:br>
              <a:rPr lang="fr-FR" dirty="0" smtClean="0"/>
            </a:br>
            <a:r>
              <a:rPr lang="fr-FR" dirty="0" smtClean="0"/>
              <a:t/>
            </a:r>
            <a:br>
              <a:rPr lang="fr-FR" dirty="0" smtClean="0"/>
            </a:br>
            <a:r>
              <a:rPr lang="fr-FR" b="1" dirty="0" smtClean="0"/>
              <a:t>1992</a:t>
            </a:r>
            <a:r>
              <a:rPr lang="fr-FR" dirty="0" smtClean="0"/>
              <a:t> – il y a un nouveau bâtiment pour la poste et en 1994 le développement des téléphones et la Télécommunication Polonaise se sépare de la poste telle quelle. On a construit la centrale téléphonique et les téléphonistes ont perdu leur travail.</a:t>
            </a:r>
            <a:br>
              <a:rPr lang="fr-FR" dirty="0" smtClean="0"/>
            </a:br>
            <a:r>
              <a:rPr lang="fr-FR" dirty="0" smtClean="0"/>
              <a:t/>
            </a:r>
            <a:br>
              <a:rPr lang="fr-FR" dirty="0" smtClean="0"/>
            </a:br>
            <a:r>
              <a:rPr lang="fr-FR" dirty="0" smtClean="0"/>
              <a:t>Actuellement, à la poste travaillent 13 femmes en permanence et 6 saisonnières. C’est le métier féminin.</a:t>
            </a:r>
            <a:br>
              <a:rPr lang="fr-FR" dirty="0" smtClean="0"/>
            </a:br>
            <a:r>
              <a:rPr lang="fr-FR" dirty="0" smtClean="0"/>
              <a:t>Maintenant à </a:t>
            </a:r>
            <a:r>
              <a:rPr lang="fr-FR" dirty="0" smtClean="0"/>
              <a:t>Sulej</a:t>
            </a:r>
            <a:r>
              <a:rPr lang="pl-PL" dirty="0" smtClean="0"/>
              <a:t>ó</a:t>
            </a:r>
            <a:r>
              <a:rPr lang="fr-FR" dirty="0" smtClean="0"/>
              <a:t>wek</a:t>
            </a:r>
            <a:r>
              <a:rPr lang="fr-FR" dirty="0" smtClean="0"/>
              <a:t>, on a 2  bâtiments postaux  et une agence postale. </a:t>
            </a:r>
            <a:endParaRPr lang="pl-PL" dirty="0" smtClean="0"/>
          </a:p>
          <a:p>
            <a:pPr>
              <a:buNone/>
            </a:pPr>
            <a:r>
              <a:rPr lang="fr-FR" sz="1600" dirty="0" smtClean="0"/>
              <a:t> </a:t>
            </a:r>
            <a:endParaRPr lang="pl-PL" sz="1600" dirty="0" smtClean="0"/>
          </a:p>
          <a:p>
            <a:endParaRPr lang="pl-PL" dirty="0"/>
          </a:p>
        </p:txBody>
      </p:sp>
      <p:pic>
        <p:nvPicPr>
          <p:cNvPr id="6" name="Symbol zastępczy zawartości 3" descr="DSC04543.JPG"/>
          <p:cNvPicPr>
            <a:picLocks noGrp="1" noChangeAspect="1"/>
          </p:cNvPicPr>
          <p:nvPr>
            <p:ph idx="1"/>
          </p:nvPr>
        </p:nvPicPr>
        <p:blipFill>
          <a:blip r:embed="rId3" cstate="print"/>
          <a:stretch>
            <a:fillRect/>
          </a:stretch>
        </p:blipFill>
        <p:spPr>
          <a:xfrm>
            <a:off x="6215074" y="1571612"/>
            <a:ext cx="2731779" cy="4168773"/>
          </a:xfr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fr-FR" b="1" dirty="0" smtClean="0"/>
              <a:t>LA BRIQUERIE </a:t>
            </a:r>
            <a:r>
              <a:rPr lang="pl-PL" dirty="0" smtClean="0"/>
              <a:t/>
            </a:r>
            <a:br>
              <a:rPr lang="pl-PL" dirty="0" smtClean="0"/>
            </a:br>
            <a:endParaRPr lang="pl-PL" dirty="0"/>
          </a:p>
        </p:txBody>
      </p:sp>
      <p:sp>
        <p:nvSpPr>
          <p:cNvPr id="3" name="Symbol zastępczy zawartości 2"/>
          <p:cNvSpPr>
            <a:spLocks noGrp="1"/>
          </p:cNvSpPr>
          <p:nvPr>
            <p:ph sz="half" idx="2"/>
          </p:nvPr>
        </p:nvSpPr>
        <p:spPr>
          <a:xfrm>
            <a:off x="-214346" y="1000108"/>
            <a:ext cx="4786346" cy="5857892"/>
          </a:xfrm>
        </p:spPr>
        <p:txBody>
          <a:bodyPr>
            <a:noAutofit/>
          </a:bodyPr>
          <a:lstStyle/>
          <a:p>
            <a:pPr>
              <a:buNone/>
            </a:pPr>
            <a:r>
              <a:rPr lang="fr-FR" sz="1100" dirty="0" smtClean="0"/>
              <a:t>	</a:t>
            </a:r>
            <a:r>
              <a:rPr lang="fr-FR" sz="1400" dirty="0" smtClean="0"/>
              <a:t>On suppose qu’elle a été créée à la moitié du XIX siècle, mais on manque de documents qui puissent attester ce fait. </a:t>
            </a:r>
            <a:br>
              <a:rPr lang="fr-FR" sz="1400" dirty="0" smtClean="0"/>
            </a:br>
            <a:r>
              <a:rPr lang="fr-FR" sz="1400" dirty="0" smtClean="0"/>
              <a:t>Au début du XXe siècle, Łopatin, le propriétaire du terrain met en marche la briquerie. C’est la première entreprise industrielle sur ce terrain.</a:t>
            </a:r>
            <a:endParaRPr lang="pl-PL" sz="1400" dirty="0" smtClean="0"/>
          </a:p>
          <a:p>
            <a:pPr>
              <a:buNone/>
            </a:pPr>
            <a:r>
              <a:rPr lang="fr-FR" sz="1400" dirty="0" smtClean="0"/>
              <a:t>	Les bâtiments de l’entreprise : une haute cheminée céramique, un bâtiment de bois pour les ouvriers (et comme unique existe encore aujourd’hui, en forme changé car recouvert de briques) sur le terrain dit Glinianka (ce nom provient du mot argile, c’est le lieu qui reste après l’extraction de l’argile). </a:t>
            </a:r>
            <a:endParaRPr lang="pl-PL" sz="1400" dirty="0" smtClean="0"/>
          </a:p>
          <a:p>
            <a:pPr>
              <a:buNone/>
            </a:pPr>
            <a:r>
              <a:rPr lang="fr-FR" sz="1400" dirty="0" smtClean="0"/>
              <a:t>	Les briques étaient fabriquées à la main, à l'aide d' outils très simples, ensuite apparaissent les machines. Après avoir exploité la terre et l’extraction de l’argile, il y a des des trous de plusieurs mètres de profondeur. Depuis,ce sont des étangs. Pour le transport de l’argile, on utilisait des chariots en métal qui roulaient sur des voies ferroviaire et qui étaient poussés manuellement par les ouvriers. Les voies étaient montées et démontées progressivement et servaient pour le remontage vers un autre lieu d'extraction.</a:t>
            </a:r>
            <a:endParaRPr lang="pl-PL" sz="1400" dirty="0" smtClean="0"/>
          </a:p>
          <a:p>
            <a:pPr>
              <a:buNone/>
            </a:pPr>
            <a:r>
              <a:rPr lang="pl-PL" sz="1400" b="1" dirty="0" smtClean="0"/>
              <a:t>         </a:t>
            </a:r>
            <a:r>
              <a:rPr lang="fr-FR" sz="1400" b="1" dirty="0" smtClean="0"/>
              <a:t>Emplois</a:t>
            </a:r>
            <a:r>
              <a:rPr lang="fr-FR" sz="1400" dirty="0" smtClean="0"/>
              <a:t> : des dizaines d’ouvriers</a:t>
            </a:r>
            <a:br>
              <a:rPr lang="fr-FR" sz="1400" dirty="0" smtClean="0"/>
            </a:br>
            <a:r>
              <a:rPr lang="fr-FR" sz="1400" b="1" dirty="0" smtClean="0"/>
              <a:t>Salaire</a:t>
            </a:r>
            <a:r>
              <a:rPr lang="pl-PL" sz="1400" b="1" dirty="0" smtClean="0"/>
              <a:t> </a:t>
            </a:r>
            <a:r>
              <a:rPr lang="fr-FR" sz="1400" b="1" dirty="0" smtClean="0"/>
              <a:t>s</a:t>
            </a:r>
            <a:r>
              <a:rPr lang="fr-FR" sz="1400" dirty="0" smtClean="0"/>
              <a:t>: très bas pour les ouvriers non qualifiés</a:t>
            </a:r>
            <a:br>
              <a:rPr lang="fr-FR" sz="1400" dirty="0" smtClean="0"/>
            </a:br>
            <a:r>
              <a:rPr lang="fr-FR" sz="1400" dirty="0" smtClean="0"/>
              <a:t>Actuellement, le terrain de Glinanki est découvert de bois. </a:t>
            </a:r>
            <a:br>
              <a:rPr lang="fr-FR" sz="1400" dirty="0" smtClean="0"/>
            </a:br>
            <a:r>
              <a:rPr lang="fr-FR" sz="1400" dirty="0" smtClean="0"/>
              <a:t>L’usine a été nationalisée en 1946  et ensuite a disparu. </a:t>
            </a:r>
            <a:endParaRPr lang="pl-PL" sz="1400" dirty="0" smtClean="0"/>
          </a:p>
          <a:p>
            <a:endParaRPr lang="pl-PL" sz="1400" dirty="0"/>
          </a:p>
        </p:txBody>
      </p:sp>
      <p:sp>
        <p:nvSpPr>
          <p:cNvPr id="11" name="Symbol zastępczy tekstu 10"/>
          <p:cNvSpPr>
            <a:spLocks noGrp="1"/>
          </p:cNvSpPr>
          <p:nvPr>
            <p:ph type="body" sz="quarter" idx="3"/>
          </p:nvPr>
        </p:nvSpPr>
        <p:spPr>
          <a:xfrm>
            <a:off x="4645025" y="857232"/>
            <a:ext cx="4041775" cy="1857388"/>
          </a:xfrm>
        </p:spPr>
        <p:txBody>
          <a:bodyPr>
            <a:normAutofit fontScale="25000" lnSpcReduction="20000"/>
          </a:bodyPr>
          <a:lstStyle/>
          <a:p>
            <a:r>
              <a:rPr lang="fr-FR" sz="5600" dirty="0" smtClean="0">
                <a:solidFill>
                  <a:srgbClr val="C00000"/>
                </a:solidFill>
              </a:rPr>
              <a:t>Les étapes de la production des briques :	</a:t>
            </a:r>
            <a:endParaRPr lang="pl-PL" sz="4800" dirty="0" smtClean="0"/>
          </a:p>
          <a:p>
            <a:r>
              <a:rPr lang="fr-FR" sz="4800" dirty="0" smtClean="0"/>
              <a:t>-la découverte des couches d’argile</a:t>
            </a:r>
            <a:endParaRPr lang="pl-PL" sz="4800" dirty="0" smtClean="0"/>
          </a:p>
          <a:p>
            <a:r>
              <a:rPr lang="fr-FR" sz="4800" dirty="0" smtClean="0"/>
              <a:t>-la préparation de l’argile à former les briques </a:t>
            </a:r>
            <a:endParaRPr lang="pl-PL" sz="4800" dirty="0" smtClean="0"/>
          </a:p>
          <a:p>
            <a:r>
              <a:rPr lang="pl-PL" sz="4800" dirty="0" smtClean="0"/>
              <a:t>-</a:t>
            </a:r>
            <a:r>
              <a:rPr lang="fr-FR" sz="4800" dirty="0" smtClean="0"/>
              <a:t>le séchage </a:t>
            </a:r>
            <a:endParaRPr lang="pl-PL" sz="4800" dirty="0" smtClean="0"/>
          </a:p>
          <a:p>
            <a:r>
              <a:rPr lang="fr-FR" sz="4800" dirty="0" smtClean="0"/>
              <a:t>-le brûlage au four</a:t>
            </a:r>
            <a:endParaRPr lang="pl-PL" sz="4800" dirty="0" smtClean="0"/>
          </a:p>
          <a:p>
            <a:r>
              <a:rPr lang="fr-FR" sz="4800" dirty="0" smtClean="0"/>
              <a:t>-la sélection de la qualité </a:t>
            </a:r>
            <a:endParaRPr lang="pl-PL" sz="4800" dirty="0" smtClean="0"/>
          </a:p>
          <a:p>
            <a:r>
              <a:rPr lang="fr-FR" sz="4800" dirty="0" smtClean="0"/>
              <a:t>-le stock/l’entrepôt </a:t>
            </a:r>
            <a:endParaRPr lang="pl-PL" sz="4800" dirty="0" smtClean="0"/>
          </a:p>
          <a:p>
            <a:endParaRPr lang="pl-PL" dirty="0"/>
          </a:p>
        </p:txBody>
      </p:sp>
      <p:pic>
        <p:nvPicPr>
          <p:cNvPr id="8" name="Symbol zastępczy zawartości 7" descr="IMG_2169.JPG"/>
          <p:cNvPicPr>
            <a:picLocks noGrp="1" noChangeAspect="1"/>
          </p:cNvPicPr>
          <p:nvPr>
            <p:ph sz="quarter" idx="4"/>
          </p:nvPr>
        </p:nvPicPr>
        <p:blipFill>
          <a:blip r:embed="rId3" cstate="print">
            <a:lum bright="20000"/>
          </a:blip>
          <a:stretch>
            <a:fillRect/>
          </a:stretch>
        </p:blipFill>
        <p:spPr>
          <a:xfrm>
            <a:off x="4645025" y="2634853"/>
            <a:ext cx="4041775" cy="3031331"/>
          </a:xfrm>
        </p:spPr>
      </p:pic>
      <p:sp>
        <p:nvSpPr>
          <p:cNvPr id="12" name="pole tekstowe 11"/>
          <p:cNvSpPr txBox="1"/>
          <p:nvPr/>
        </p:nvSpPr>
        <p:spPr>
          <a:xfrm>
            <a:off x="5076056" y="6021288"/>
            <a:ext cx="2440220" cy="307777"/>
          </a:xfrm>
          <a:prstGeom prst="rect">
            <a:avLst/>
          </a:prstGeom>
          <a:noFill/>
        </p:spPr>
        <p:txBody>
          <a:bodyPr wrap="none" rtlCol="0">
            <a:spAutoFit/>
          </a:bodyPr>
          <a:lstStyle/>
          <a:p>
            <a:r>
              <a:rPr lang="pl-PL" sz="1400" dirty="0" err="1" smtClean="0"/>
              <a:t>Ancienne</a:t>
            </a:r>
            <a:r>
              <a:rPr lang="pl-PL" sz="1400" dirty="0" smtClean="0"/>
              <a:t> </a:t>
            </a:r>
            <a:r>
              <a:rPr lang="pl-PL" sz="1400" dirty="0" err="1" smtClean="0"/>
              <a:t>maison</a:t>
            </a:r>
            <a:r>
              <a:rPr lang="pl-PL" sz="1400" dirty="0" smtClean="0"/>
              <a:t> des </a:t>
            </a:r>
            <a:r>
              <a:rPr lang="pl-PL" sz="1400" dirty="0" err="1" smtClean="0"/>
              <a:t>ouvriers</a:t>
            </a:r>
            <a:endParaRPr lang="pl-PL"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tekstu 2"/>
          <p:cNvSpPr>
            <a:spLocks noGrp="1"/>
          </p:cNvSpPr>
          <p:nvPr>
            <p:ph type="body" idx="1"/>
          </p:nvPr>
        </p:nvSpPr>
        <p:spPr>
          <a:xfrm>
            <a:off x="285720" y="357166"/>
            <a:ext cx="7215238" cy="639762"/>
          </a:xfrm>
        </p:spPr>
        <p:txBody>
          <a:bodyPr>
            <a:normAutofit/>
          </a:bodyPr>
          <a:lstStyle/>
          <a:p>
            <a:r>
              <a:rPr lang="pl-PL" dirty="0" smtClean="0"/>
              <a:t>	</a:t>
            </a:r>
            <a:r>
              <a:rPr lang="fr-FR" sz="2000" dirty="0" smtClean="0"/>
              <a:t>L’usine</a:t>
            </a:r>
            <a:r>
              <a:rPr lang="fr-FR" dirty="0" smtClean="0"/>
              <a:t> « KOPYCIARNIA »</a:t>
            </a:r>
            <a:endParaRPr lang="pl-PL" dirty="0"/>
          </a:p>
        </p:txBody>
      </p:sp>
      <p:sp>
        <p:nvSpPr>
          <p:cNvPr id="4" name="Symbol zastępczy zawartości 3"/>
          <p:cNvSpPr>
            <a:spLocks noGrp="1"/>
          </p:cNvSpPr>
          <p:nvPr>
            <p:ph sz="half" idx="2"/>
          </p:nvPr>
        </p:nvSpPr>
        <p:spPr>
          <a:xfrm>
            <a:off x="0" y="1643050"/>
            <a:ext cx="4500562" cy="5214950"/>
          </a:xfrm>
        </p:spPr>
        <p:txBody>
          <a:bodyPr anchor="ctr">
            <a:normAutofit/>
          </a:bodyPr>
          <a:lstStyle/>
          <a:p>
            <a:pPr>
              <a:buNone/>
            </a:pPr>
            <a:r>
              <a:rPr lang="pl-PL" sz="2000" dirty="0" smtClean="0"/>
              <a:t>      </a:t>
            </a:r>
            <a:r>
              <a:rPr lang="fr-FR" sz="2000" dirty="0" smtClean="0"/>
              <a:t>Elle a employé des dizaines de personnes, on y faisait surtout les talons de chaussures et d’autres produits de menuiserie. Le bâtiment était en brique, sans</a:t>
            </a:r>
            <a:r>
              <a:rPr lang="pl-PL" sz="2000" dirty="0" smtClean="0"/>
              <a:t> </a:t>
            </a:r>
            <a:r>
              <a:rPr lang="fr-FR" sz="2000" dirty="0" smtClean="0"/>
              <a:t>étage. </a:t>
            </a:r>
            <a:br>
              <a:rPr lang="fr-FR" sz="2000" dirty="0" smtClean="0"/>
            </a:br>
            <a:r>
              <a:rPr lang="fr-FR" sz="2000" dirty="0" smtClean="0"/>
              <a:t>Il abritait des machines et aussi une chaudière à vapeur.</a:t>
            </a:r>
            <a:br>
              <a:rPr lang="fr-FR" sz="2000" dirty="0" smtClean="0"/>
            </a:br>
            <a:r>
              <a:rPr lang="fr-FR" sz="2000" dirty="0" smtClean="0"/>
              <a:t/>
            </a:r>
            <a:br>
              <a:rPr lang="fr-FR" sz="2000" dirty="0" smtClean="0"/>
            </a:br>
            <a:r>
              <a:rPr lang="fr-FR" sz="2000" dirty="0" smtClean="0"/>
              <a:t>Elle a existé encore dans les années 80. Maintenant sur le terrain de l’usine il y a une entreprise Folimpex.</a:t>
            </a:r>
            <a:endParaRPr lang="pl-PL" dirty="0"/>
          </a:p>
        </p:txBody>
      </p:sp>
      <p:sp>
        <p:nvSpPr>
          <p:cNvPr id="6" name="Symbol zastępczy zawartości 5"/>
          <p:cNvSpPr>
            <a:spLocks noGrp="1"/>
          </p:cNvSpPr>
          <p:nvPr>
            <p:ph sz="quarter" idx="4"/>
          </p:nvPr>
        </p:nvSpPr>
        <p:spPr/>
        <p:txBody>
          <a:bodyPr>
            <a:normAutofit/>
          </a:bodyPr>
          <a:lstStyle/>
          <a:p>
            <a:endParaRPr lang="pl-PL" dirty="0" smtClean="0"/>
          </a:p>
          <a:p>
            <a:endParaRPr lang="pl-PL" dirty="0"/>
          </a:p>
        </p:txBody>
      </p:sp>
      <p:pic>
        <p:nvPicPr>
          <p:cNvPr id="10242" name="Picture 2" descr="http://www.hurtszewski.com/../uploaded_1/image/obcasy_mazonit_damskie_1.jpg"/>
          <p:cNvPicPr>
            <a:picLocks noChangeAspect="1" noChangeArrowheads="1"/>
          </p:cNvPicPr>
          <p:nvPr/>
        </p:nvPicPr>
        <p:blipFill>
          <a:blip r:embed="rId3" cstate="print"/>
          <a:srcRect r="53086" b="5893"/>
          <a:stretch>
            <a:fillRect/>
          </a:stretch>
        </p:blipFill>
        <p:spPr bwMode="auto">
          <a:xfrm>
            <a:off x="4857752" y="2571744"/>
            <a:ext cx="2714644" cy="1216718"/>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err="1" smtClean="0"/>
              <a:t>Autres</a:t>
            </a:r>
            <a:r>
              <a:rPr lang="pl-PL" dirty="0" smtClean="0"/>
              <a:t> </a:t>
            </a:r>
            <a:r>
              <a:rPr lang="pl-PL" dirty="0" err="1" smtClean="0"/>
              <a:t>anciennes</a:t>
            </a:r>
            <a:r>
              <a:rPr lang="pl-PL" dirty="0" smtClean="0"/>
              <a:t> </a:t>
            </a:r>
            <a:r>
              <a:rPr lang="pl-PL" dirty="0" err="1" smtClean="0"/>
              <a:t>entreprises</a:t>
            </a:r>
            <a:endParaRPr lang="pl-PL" dirty="0"/>
          </a:p>
        </p:txBody>
      </p:sp>
      <p:sp>
        <p:nvSpPr>
          <p:cNvPr id="3" name="Symbol zastępczy tekstu 2"/>
          <p:cNvSpPr>
            <a:spLocks noGrp="1"/>
          </p:cNvSpPr>
          <p:nvPr>
            <p:ph type="body" idx="1"/>
          </p:nvPr>
        </p:nvSpPr>
        <p:spPr>
          <a:xfrm>
            <a:off x="457200" y="1535112"/>
            <a:ext cx="4040188" cy="893755"/>
          </a:xfrm>
        </p:spPr>
        <p:txBody>
          <a:bodyPr>
            <a:noAutofit/>
          </a:bodyPr>
          <a:lstStyle/>
          <a:p>
            <a:r>
              <a:rPr lang="fr-FR" dirty="0" smtClean="0"/>
              <a:t>Le moulin à vent</a:t>
            </a:r>
            <a:r>
              <a:rPr lang="fr-FR" sz="2000" b="0" dirty="0" smtClean="0"/>
              <a:t>, propriétaire Ed</a:t>
            </a:r>
            <a:r>
              <a:rPr lang="pl-PL" sz="2000" b="0" dirty="0" err="1" smtClean="0"/>
              <a:t>ward</a:t>
            </a:r>
            <a:r>
              <a:rPr lang="pl-PL" sz="2000" b="0" dirty="0" smtClean="0"/>
              <a:t> Mizi</a:t>
            </a:r>
            <a:r>
              <a:rPr lang="fr-FR" sz="2000" b="0" dirty="0" smtClean="0"/>
              <a:t>ko</a:t>
            </a:r>
            <a:r>
              <a:rPr lang="pl-PL" sz="2000" b="0" dirty="0" smtClean="0"/>
              <a:t>w</a:t>
            </a:r>
            <a:r>
              <a:rPr lang="fr-FR" sz="2000" b="0" dirty="0" smtClean="0"/>
              <a:t>ski</a:t>
            </a:r>
            <a:endParaRPr lang="pl-PL" sz="2000" b="0" dirty="0"/>
          </a:p>
        </p:txBody>
      </p:sp>
      <p:sp>
        <p:nvSpPr>
          <p:cNvPr id="5" name="Symbol zastępczy tekstu 4"/>
          <p:cNvSpPr>
            <a:spLocks noGrp="1"/>
          </p:cNvSpPr>
          <p:nvPr>
            <p:ph type="body" sz="quarter" idx="3"/>
          </p:nvPr>
        </p:nvSpPr>
        <p:spPr>
          <a:xfrm>
            <a:off x="4643438" y="1785926"/>
            <a:ext cx="4041775" cy="639762"/>
          </a:xfrm>
        </p:spPr>
        <p:txBody>
          <a:bodyPr>
            <a:noAutofit/>
          </a:bodyPr>
          <a:lstStyle/>
          <a:p>
            <a:r>
              <a:rPr lang="fr-FR" dirty="0" smtClean="0"/>
              <a:t>La confiserie et chocolaterie, </a:t>
            </a:r>
            <a:r>
              <a:rPr lang="fr-FR" sz="2000" b="0" dirty="0" smtClean="0"/>
              <a:t>la liste les prix des produits</a:t>
            </a:r>
            <a:endParaRPr lang="pl-PL" sz="2000" b="0" dirty="0"/>
          </a:p>
        </p:txBody>
      </p:sp>
      <p:pic>
        <p:nvPicPr>
          <p:cNvPr id="7" name="Picture 2"/>
          <p:cNvPicPr>
            <a:picLocks noGrp="1" noChangeAspect="1" noChangeArrowheads="1"/>
          </p:cNvPicPr>
          <p:nvPr>
            <p:ph sz="half" idx="2"/>
          </p:nvPr>
        </p:nvPicPr>
        <p:blipFill>
          <a:blip r:embed="rId3" cstate="print"/>
          <a:srcRect/>
          <a:stretch>
            <a:fillRect/>
          </a:stretch>
        </p:blipFill>
        <p:spPr bwMode="auto">
          <a:xfrm>
            <a:off x="2571736" y="2214554"/>
            <a:ext cx="1659636" cy="2052828"/>
          </a:xfrm>
          <a:prstGeom prst="rect">
            <a:avLst/>
          </a:prstGeom>
          <a:noFill/>
          <a:ln w="9525">
            <a:noFill/>
            <a:miter lim="800000"/>
            <a:headEnd/>
            <a:tailEnd/>
          </a:ln>
          <a:effectLst/>
        </p:spPr>
      </p:pic>
      <p:pic>
        <p:nvPicPr>
          <p:cNvPr id="16386" name="Picture 2" descr="C:\Users\Dorota\AppData\Local\Temp\Rar$DI10.443\Image (8).jpg"/>
          <p:cNvPicPr>
            <a:picLocks noGrp="1" noChangeAspect="1" noChangeArrowheads="1"/>
          </p:cNvPicPr>
          <p:nvPr>
            <p:ph sz="quarter" idx="4"/>
          </p:nvPr>
        </p:nvPicPr>
        <p:blipFill>
          <a:blip r:embed="rId4" cstate="print"/>
          <a:srcRect/>
          <a:stretch>
            <a:fillRect/>
          </a:stretch>
        </p:blipFill>
        <p:spPr bwMode="auto">
          <a:xfrm>
            <a:off x="6215074" y="2500306"/>
            <a:ext cx="2089914" cy="3968142"/>
          </a:xfrm>
          <a:prstGeom prst="rect">
            <a:avLst/>
          </a:prstGeom>
          <a:noFill/>
        </p:spPr>
      </p:pic>
      <p:sp>
        <p:nvSpPr>
          <p:cNvPr id="8" name="Prostokąt 7"/>
          <p:cNvSpPr/>
          <p:nvPr/>
        </p:nvSpPr>
        <p:spPr>
          <a:xfrm>
            <a:off x="285720" y="4549676"/>
            <a:ext cx="5214974" cy="2308324"/>
          </a:xfrm>
          <a:prstGeom prst="rect">
            <a:avLst/>
          </a:prstGeom>
        </p:spPr>
        <p:txBody>
          <a:bodyPr wrap="square">
            <a:spAutoFit/>
          </a:bodyPr>
          <a:lstStyle/>
          <a:p>
            <a:r>
              <a:rPr lang="fr-FR" b="1" dirty="0" smtClean="0"/>
              <a:t>Après la II Guerre Mondiale jusqu’à 1970</a:t>
            </a:r>
            <a:br>
              <a:rPr lang="fr-FR" b="1" dirty="0" smtClean="0"/>
            </a:br>
            <a:r>
              <a:rPr lang="fr-FR" dirty="0" smtClean="0"/>
              <a:t/>
            </a:r>
            <a:br>
              <a:rPr lang="fr-FR" dirty="0" smtClean="0"/>
            </a:br>
            <a:r>
              <a:rPr lang="fr-FR" dirty="0" smtClean="0"/>
              <a:t>Pas d’entreprises importantes, sauf PKP, la poste et une grande entreprise </a:t>
            </a:r>
            <a:r>
              <a:rPr lang="pl-PL" dirty="0" smtClean="0"/>
              <a:t>„</a:t>
            </a:r>
            <a:r>
              <a:rPr lang="fr-FR" dirty="0" smtClean="0"/>
              <a:t>Pinokio</a:t>
            </a:r>
            <a:r>
              <a:rPr lang="pl-PL" dirty="0" smtClean="0"/>
              <a:t>” qui </a:t>
            </a:r>
            <a:r>
              <a:rPr lang="pl-PL" dirty="0" err="1" smtClean="0"/>
              <a:t>produisait</a:t>
            </a:r>
            <a:r>
              <a:rPr lang="pl-PL" dirty="0" smtClean="0"/>
              <a:t>  les </a:t>
            </a:r>
            <a:r>
              <a:rPr lang="pl-PL" dirty="0" err="1" smtClean="0"/>
              <a:t>jouets</a:t>
            </a:r>
            <a:r>
              <a:rPr lang="pl-PL" dirty="0" smtClean="0"/>
              <a:t> </a:t>
            </a:r>
            <a:r>
              <a:rPr lang="pl-PL" dirty="0" err="1" smtClean="0"/>
              <a:t>du</a:t>
            </a:r>
            <a:r>
              <a:rPr lang="pl-PL" dirty="0" smtClean="0"/>
              <a:t> </a:t>
            </a:r>
            <a:r>
              <a:rPr lang="fr-FR" dirty="0" smtClean="0"/>
              <a:t>matériel plastique.</a:t>
            </a:r>
            <a:r>
              <a:rPr lang="pl-PL" dirty="0" smtClean="0"/>
              <a:t>  </a:t>
            </a:r>
            <a:r>
              <a:rPr lang="fr-FR" dirty="0" smtClean="0"/>
              <a:t/>
            </a:r>
            <a:br>
              <a:rPr lang="fr-FR" dirty="0" smtClean="0"/>
            </a:br>
            <a:r>
              <a:rPr lang="fr-FR" dirty="0" smtClean="0"/>
              <a:t>L'Etat a décidé la nationalisation des entreprises, alors pas d’entreprises privées.</a:t>
            </a:r>
            <a:br>
              <a:rPr lang="fr-FR" dirty="0" smtClean="0"/>
            </a:br>
            <a:endParaRPr lang="pl-PL"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pPr algn="l"/>
            <a:r>
              <a:rPr lang="fr-FR" dirty="0" smtClean="0"/>
              <a:t>Bibliographie :</a:t>
            </a:r>
            <a:r>
              <a:rPr lang="pl-PL" dirty="0" smtClean="0"/>
              <a:t/>
            </a:r>
            <a:br>
              <a:rPr lang="pl-PL" dirty="0" smtClean="0"/>
            </a:br>
            <a:endParaRPr lang="pl-PL" dirty="0"/>
          </a:p>
        </p:txBody>
      </p:sp>
      <p:sp>
        <p:nvSpPr>
          <p:cNvPr id="3" name="Symbol zastępczy zawartości 2"/>
          <p:cNvSpPr>
            <a:spLocks noGrp="1"/>
          </p:cNvSpPr>
          <p:nvPr>
            <p:ph idx="1"/>
          </p:nvPr>
        </p:nvSpPr>
        <p:spPr>
          <a:xfrm>
            <a:off x="457200" y="1124744"/>
            <a:ext cx="8229600" cy="5001419"/>
          </a:xfrm>
        </p:spPr>
        <p:txBody>
          <a:bodyPr>
            <a:normAutofit/>
          </a:bodyPr>
          <a:lstStyle/>
          <a:p>
            <a:pPr>
              <a:buNone/>
            </a:pPr>
            <a:r>
              <a:rPr lang="pl-PL" sz="2000" dirty="0" smtClean="0"/>
              <a:t>Tomaszewski, Andrzej Marian, Cechówka, Miłosna, Sulejówek,</a:t>
            </a:r>
            <a:r>
              <a:rPr lang="fr-FR" sz="2000" dirty="0" smtClean="0"/>
              <a:t> é</a:t>
            </a:r>
            <a:r>
              <a:rPr lang="pl-PL" sz="2000" dirty="0" smtClean="0"/>
              <a:t>d.</a:t>
            </a:r>
            <a:r>
              <a:rPr lang="fr-FR" sz="2000" dirty="0" smtClean="0"/>
              <a:t> auteur, 2002</a:t>
            </a:r>
          </a:p>
          <a:p>
            <a:pPr>
              <a:buNone/>
            </a:pPr>
            <a:r>
              <a:rPr lang="fr-FR" sz="2000" dirty="0" smtClean="0"/>
              <a:t>Matyjasek-Jawowiecka, Irmina, Historia mojego miasta </a:t>
            </a:r>
            <a:endParaRPr lang="pl-PL" sz="2000" dirty="0" smtClean="0"/>
          </a:p>
          <a:p>
            <a:pPr>
              <a:buNone/>
            </a:pPr>
            <a:r>
              <a:rPr lang="fr-FR" sz="2000" dirty="0" smtClean="0"/>
              <a:t>(3 </a:t>
            </a:r>
            <a:r>
              <a:rPr lang="pl-PL" sz="2000" dirty="0" err="1" smtClean="0"/>
              <a:t>volumes</a:t>
            </a:r>
            <a:r>
              <a:rPr lang="fr-FR" sz="2000" dirty="0" smtClean="0"/>
              <a:t>), éd. auteur, 1996, 1998, 2002</a:t>
            </a:r>
          </a:p>
          <a:p>
            <a:pPr>
              <a:buNone/>
            </a:pPr>
            <a:r>
              <a:rPr lang="fr-FR" sz="2000" dirty="0" smtClean="0"/>
              <a:t>Jackiewicz, Witold Kajetan, Przystanek Sulej</a:t>
            </a:r>
            <a:r>
              <a:rPr lang="pl-PL" sz="2000" dirty="0" err="1" smtClean="0"/>
              <a:t>ówek</a:t>
            </a:r>
            <a:r>
              <a:rPr lang="pl-PL" sz="2000" dirty="0" smtClean="0"/>
              <a:t>, </a:t>
            </a:r>
            <a:r>
              <a:rPr lang="fr-FR" sz="2000" dirty="0" smtClean="0"/>
              <a:t>é</a:t>
            </a:r>
            <a:r>
              <a:rPr lang="pl-PL" sz="2000" dirty="0" smtClean="0"/>
              <a:t>d. Geodezja i Budownictwo</a:t>
            </a:r>
          </a:p>
          <a:p>
            <a:pPr>
              <a:buNone/>
            </a:pPr>
            <a:r>
              <a:rPr lang="pl-PL" sz="2000" dirty="0" smtClean="0"/>
              <a:t>L</a:t>
            </a:r>
            <a:r>
              <a:rPr lang="fr-FR" sz="2000" dirty="0" smtClean="0"/>
              <a:t>’</a:t>
            </a:r>
            <a:r>
              <a:rPr lang="pl-PL" sz="2000" dirty="0" smtClean="0"/>
              <a:t>interview</a:t>
            </a:r>
            <a:r>
              <a:rPr lang="fr-FR" sz="2000" dirty="0" smtClean="0"/>
              <a:t> avec Mme Matyjasek, auteur des livres sur Sulej</a:t>
            </a:r>
            <a:r>
              <a:rPr lang="pl-PL" sz="2000" dirty="0" err="1" smtClean="0"/>
              <a:t>ówek</a:t>
            </a:r>
            <a:endParaRPr lang="pl-PL" sz="2000" dirty="0" smtClean="0"/>
          </a:p>
          <a:p>
            <a:pPr>
              <a:buNone/>
            </a:pPr>
            <a:r>
              <a:rPr lang="pl-PL" sz="2000" dirty="0" smtClean="0"/>
              <a:t>Les </a:t>
            </a:r>
            <a:r>
              <a:rPr lang="pl-PL" sz="2000" dirty="0" err="1" smtClean="0"/>
              <a:t>interviews</a:t>
            </a:r>
            <a:r>
              <a:rPr lang="pl-PL" sz="2000" dirty="0" smtClean="0"/>
              <a:t> </a:t>
            </a:r>
            <a:r>
              <a:rPr lang="pl-PL" sz="2000" dirty="0" err="1" smtClean="0"/>
              <a:t>avec</a:t>
            </a:r>
            <a:r>
              <a:rPr lang="pl-PL" sz="2000" dirty="0" smtClean="0"/>
              <a:t> les </a:t>
            </a:r>
            <a:r>
              <a:rPr lang="pl-PL" sz="2000" dirty="0" err="1" smtClean="0"/>
              <a:t>habitants</a:t>
            </a:r>
            <a:r>
              <a:rPr lang="pl-PL" sz="2000" dirty="0" smtClean="0"/>
              <a:t> de la </a:t>
            </a:r>
            <a:r>
              <a:rPr lang="pl-PL" sz="2000" dirty="0" err="1" smtClean="0"/>
              <a:t>ville</a:t>
            </a:r>
            <a:endParaRPr lang="pl-PL" sz="2000" dirty="0" smtClean="0"/>
          </a:p>
          <a:p>
            <a:pPr>
              <a:buNone/>
            </a:pPr>
            <a:r>
              <a:rPr lang="pl-PL" sz="2000" dirty="0" err="1" smtClean="0"/>
              <a:t>Photos</a:t>
            </a:r>
            <a:r>
              <a:rPr lang="pl-PL" sz="2000" dirty="0" smtClean="0"/>
              <a:t> </a:t>
            </a:r>
            <a:r>
              <a:rPr lang="pl-PL" sz="2000" dirty="0" err="1" smtClean="0"/>
              <a:t>proviennent</a:t>
            </a:r>
            <a:r>
              <a:rPr lang="pl-PL" sz="2000" dirty="0" smtClean="0"/>
              <a:t> des </a:t>
            </a:r>
            <a:r>
              <a:rPr lang="pl-PL" sz="2000" dirty="0" err="1" smtClean="0"/>
              <a:t>livres</a:t>
            </a:r>
            <a:r>
              <a:rPr lang="pl-PL" sz="2000" dirty="0" smtClean="0"/>
              <a:t> </a:t>
            </a:r>
            <a:r>
              <a:rPr lang="pl-PL" sz="2000" dirty="0" err="1" smtClean="0"/>
              <a:t>ci-dessus</a:t>
            </a:r>
            <a:r>
              <a:rPr lang="pl-PL" sz="2000" dirty="0" smtClean="0"/>
              <a:t>, des </a:t>
            </a:r>
            <a:r>
              <a:rPr lang="pl-PL" sz="2000" dirty="0" err="1" smtClean="0"/>
              <a:t>photos</a:t>
            </a:r>
            <a:r>
              <a:rPr lang="pl-PL" sz="2000" dirty="0" smtClean="0"/>
              <a:t> </a:t>
            </a:r>
            <a:r>
              <a:rPr lang="pl-PL" sz="2000" dirty="0" err="1" smtClean="0"/>
              <a:t>faites</a:t>
            </a:r>
            <a:r>
              <a:rPr lang="pl-PL" sz="2000" dirty="0" smtClean="0"/>
              <a:t> par les </a:t>
            </a:r>
            <a:r>
              <a:rPr lang="fr-FR" sz="2000" dirty="0" smtClean="0"/>
              <a:t>élèves, des sites internet liés à</a:t>
            </a:r>
            <a:r>
              <a:rPr lang="pl-PL" sz="2000" dirty="0" smtClean="0"/>
              <a:t> </a:t>
            </a:r>
            <a:r>
              <a:rPr lang="fr-FR" sz="2000" dirty="0" smtClean="0"/>
              <a:t>notre ville (p.ex. les pages de la la mairie et son forum) </a:t>
            </a:r>
            <a:r>
              <a:rPr lang="pl-PL" sz="2000" dirty="0" smtClean="0"/>
              <a:t>  </a:t>
            </a:r>
            <a:r>
              <a:rPr lang="fr-FR" sz="2000" dirty="0" smtClean="0"/>
              <a:t> </a:t>
            </a:r>
          </a:p>
          <a:p>
            <a:pPr>
              <a:buNone/>
            </a:pPr>
            <a:endParaRPr lang="pl-PL" sz="24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AutoShape 2" descr="https://docs.google.com/a/gazeta.pl/?attid=0.1&amp;pid=gmail&amp;thid=13bba74e83b862c2&amp;url=https%3A%2F%2Fmail.google.com%2Fmail%2Fu%2F0%2F%3Fui%3D2%26ik%3D32019cc18b%26view%3Datt%26th%3D13bba74e83b862c2%26attid%3D0.1%26disp%3Dsafe%26zw&amp;docid=d3295e996607fc21b801060f85e6073f%7Ca43c74e62c5893791265354e234657f8&amp;a=bi&amp;pagenumber=1&amp;w=800"/>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GB" dirty="0"/>
          </a:p>
        </p:txBody>
      </p:sp>
      <p:sp>
        <p:nvSpPr>
          <p:cNvPr id="8" name="Rectangle 3"/>
          <p:cNvSpPr txBox="1">
            <a:spLocks/>
          </p:cNvSpPr>
          <p:nvPr/>
        </p:nvSpPr>
        <p:spPr>
          <a:xfrm>
            <a:off x="468313" y="2420888"/>
            <a:ext cx="8301037" cy="4103737"/>
          </a:xfrm>
          <a:prstGeom prst="rect">
            <a:avLst/>
          </a:prstGeom>
        </p:spPr>
        <p:txBody>
          <a:bodyPr/>
          <a:lstStyle/>
          <a:p>
            <a:pPr marL="342900" indent="-342900">
              <a:spcBef>
                <a:spcPct val="20000"/>
              </a:spcBef>
              <a:buFont typeface="Wingdings 2" pitchFamily="18" charset="2"/>
              <a:buNone/>
              <a:defRPr/>
            </a:pPr>
            <a:endParaRPr lang="en-GB" sz="3200" dirty="0">
              <a:latin typeface="+mn-lt"/>
            </a:endParaRPr>
          </a:p>
          <a:p>
            <a:pPr marL="342900" indent="-342900" algn="just">
              <a:spcBef>
                <a:spcPct val="20000"/>
              </a:spcBef>
              <a:buFont typeface="Arial" charset="0"/>
              <a:buChar char="•"/>
              <a:defRPr/>
            </a:pPr>
            <a:r>
              <a:rPr lang="en-GB" dirty="0" smtClean="0">
                <a:latin typeface="+mn-lt"/>
              </a:rPr>
              <a:t>Le document a</a:t>
            </a:r>
            <a:r>
              <a:rPr lang="pl-PL" dirty="0" smtClean="0">
                <a:latin typeface="+mn-lt"/>
              </a:rPr>
              <a:t> </a:t>
            </a:r>
            <a:r>
              <a:rPr lang="fr-FR" dirty="0" smtClean="0">
                <a:latin typeface="+mn-lt"/>
              </a:rPr>
              <a:t>été </a:t>
            </a:r>
            <a:r>
              <a:rPr lang="en-GB" dirty="0" err="1" smtClean="0">
                <a:latin typeface="+mn-lt"/>
              </a:rPr>
              <a:t>réalisé</a:t>
            </a:r>
            <a:r>
              <a:rPr lang="en-GB" dirty="0" smtClean="0">
                <a:latin typeface="+mn-lt"/>
              </a:rPr>
              <a:t> </a:t>
            </a:r>
            <a:r>
              <a:rPr lang="en-GB" dirty="0">
                <a:latin typeface="+mn-lt"/>
              </a:rPr>
              <a:t>par </a:t>
            </a:r>
            <a:r>
              <a:rPr lang="en-GB" dirty="0" err="1">
                <a:latin typeface="+mn-lt"/>
              </a:rPr>
              <a:t>l’équipe</a:t>
            </a:r>
            <a:r>
              <a:rPr lang="en-GB" dirty="0">
                <a:latin typeface="+mn-lt"/>
              </a:rPr>
              <a:t> Comenius d</a:t>
            </a:r>
            <a:r>
              <a:rPr lang="pl-PL" dirty="0">
                <a:latin typeface="+mn-lt"/>
              </a:rPr>
              <a:t>u </a:t>
            </a:r>
            <a:r>
              <a:rPr lang="pl-PL" dirty="0" err="1">
                <a:latin typeface="+mn-lt"/>
              </a:rPr>
              <a:t>Coll</a:t>
            </a:r>
            <a:r>
              <a:rPr lang="fr-FR" dirty="0">
                <a:latin typeface="+mn-lt"/>
              </a:rPr>
              <a:t>è</a:t>
            </a:r>
            <a:r>
              <a:rPr lang="pl-PL" dirty="0" err="1">
                <a:latin typeface="+mn-lt"/>
              </a:rPr>
              <a:t>ge</a:t>
            </a:r>
            <a:r>
              <a:rPr lang="pl-PL" dirty="0">
                <a:latin typeface="+mn-lt"/>
              </a:rPr>
              <a:t> </a:t>
            </a:r>
            <a:r>
              <a:rPr lang="fr-FR" dirty="0">
                <a:latin typeface="+mn-lt"/>
              </a:rPr>
              <a:t>Janusz Korczak </a:t>
            </a:r>
            <a:r>
              <a:rPr lang="pl-PL" dirty="0">
                <a:latin typeface="+mn-lt"/>
              </a:rPr>
              <a:t>nr 2</a:t>
            </a:r>
            <a:r>
              <a:rPr lang="en-GB" dirty="0">
                <a:latin typeface="+mn-lt"/>
              </a:rPr>
              <a:t> à </a:t>
            </a:r>
            <a:r>
              <a:rPr lang="pl-PL" dirty="0">
                <a:latin typeface="+mn-lt"/>
              </a:rPr>
              <a:t>Sulejówek</a:t>
            </a:r>
            <a:r>
              <a:rPr lang="en-GB" dirty="0">
                <a:latin typeface="+mn-lt"/>
              </a:rPr>
              <a:t>, en </a:t>
            </a:r>
            <a:r>
              <a:rPr lang="pl-PL" dirty="0" err="1">
                <a:latin typeface="+mn-lt"/>
              </a:rPr>
              <a:t>Pologne</a:t>
            </a:r>
            <a:r>
              <a:rPr lang="en-GB" dirty="0">
                <a:latin typeface="+mn-lt"/>
              </a:rPr>
              <a:t>, </a:t>
            </a:r>
            <a:r>
              <a:rPr lang="en-GB" dirty="0" err="1">
                <a:latin typeface="+mn-lt"/>
              </a:rPr>
              <a:t>dans</a:t>
            </a:r>
            <a:r>
              <a:rPr lang="en-GB" dirty="0">
                <a:latin typeface="+mn-lt"/>
              </a:rPr>
              <a:t> le cadre du </a:t>
            </a:r>
            <a:r>
              <a:rPr lang="en-GB" dirty="0" err="1">
                <a:latin typeface="+mn-lt"/>
              </a:rPr>
              <a:t>partenariat</a:t>
            </a:r>
            <a:r>
              <a:rPr lang="en-GB" dirty="0">
                <a:latin typeface="+mn-lt"/>
              </a:rPr>
              <a:t> </a:t>
            </a:r>
            <a:r>
              <a:rPr lang="en-GB" dirty="0" err="1">
                <a:latin typeface="+mn-lt"/>
              </a:rPr>
              <a:t>multilatéral</a:t>
            </a:r>
            <a:r>
              <a:rPr lang="en-GB" dirty="0">
                <a:latin typeface="+mn-lt"/>
              </a:rPr>
              <a:t> Comenius pour </a:t>
            </a:r>
            <a:r>
              <a:rPr lang="en-GB" dirty="0" smtClean="0">
                <a:latin typeface="+mn-lt"/>
              </a:rPr>
              <a:t>le</a:t>
            </a:r>
            <a:r>
              <a:rPr lang="pl-PL" dirty="0" smtClean="0">
                <a:latin typeface="+mn-lt"/>
              </a:rPr>
              <a:t> </a:t>
            </a:r>
            <a:r>
              <a:rPr lang="en-GB" dirty="0" err="1" smtClean="0">
                <a:latin typeface="+mn-lt"/>
              </a:rPr>
              <a:t>projet</a:t>
            </a:r>
            <a:r>
              <a:rPr lang="pl-PL" dirty="0" smtClean="0">
                <a:latin typeface="+mn-lt"/>
              </a:rPr>
              <a:t> „</a:t>
            </a:r>
            <a:r>
              <a:rPr lang="en-GB" dirty="0" smtClean="0">
                <a:latin typeface="+mj-lt"/>
              </a:rPr>
              <a:t>Les </a:t>
            </a:r>
            <a:r>
              <a:rPr lang="en-GB" dirty="0">
                <a:latin typeface="+mj-lt"/>
              </a:rPr>
              <a:t>adolescents </a:t>
            </a:r>
            <a:r>
              <a:rPr lang="en-GB" dirty="0" err="1">
                <a:latin typeface="+mj-lt"/>
              </a:rPr>
              <a:t>européens</a:t>
            </a:r>
            <a:r>
              <a:rPr lang="en-GB" dirty="0">
                <a:latin typeface="+mj-lt"/>
              </a:rPr>
              <a:t> et </a:t>
            </a:r>
            <a:r>
              <a:rPr lang="en-GB" dirty="0" err="1">
                <a:latin typeface="+mj-lt"/>
              </a:rPr>
              <a:t>l'évolution</a:t>
            </a:r>
            <a:r>
              <a:rPr lang="en-GB" dirty="0">
                <a:latin typeface="+mj-lt"/>
              </a:rPr>
              <a:t> du </a:t>
            </a:r>
            <a:r>
              <a:rPr lang="en-GB" dirty="0" err="1">
                <a:latin typeface="+mj-lt"/>
              </a:rPr>
              <a:t>monde</a:t>
            </a:r>
            <a:r>
              <a:rPr lang="en-GB" dirty="0">
                <a:latin typeface="+mj-lt"/>
              </a:rPr>
              <a:t> du travail” </a:t>
            </a:r>
            <a:r>
              <a:rPr lang="pl-PL" dirty="0" smtClean="0">
                <a:latin typeface="+mj-lt"/>
              </a:rPr>
              <a:t/>
            </a:r>
            <a:br>
              <a:rPr lang="pl-PL" dirty="0" smtClean="0">
                <a:latin typeface="+mj-lt"/>
              </a:rPr>
            </a:br>
            <a:r>
              <a:rPr lang="en-GB" dirty="0" smtClean="0">
                <a:latin typeface="+mj-lt"/>
              </a:rPr>
              <a:t>(</a:t>
            </a:r>
            <a:r>
              <a:rPr lang="en-GB" dirty="0">
                <a:latin typeface="+mj-lt"/>
              </a:rPr>
              <a:t>2012-1-FR1-COM06</a:t>
            </a:r>
            <a:r>
              <a:rPr lang="ro-RO" dirty="0">
                <a:latin typeface="+mj-lt"/>
              </a:rPr>
              <a:t>-35408 5</a:t>
            </a:r>
            <a:r>
              <a:rPr lang="en-GB" dirty="0" smtClean="0">
                <a:latin typeface="+mj-lt"/>
              </a:rPr>
              <a:t>)</a:t>
            </a:r>
            <a:r>
              <a:rPr lang="ro-RO" dirty="0" smtClean="0">
                <a:latin typeface="+mj-lt"/>
              </a:rPr>
              <a:t>.</a:t>
            </a:r>
            <a:endParaRPr lang="fr-FR" dirty="0">
              <a:latin typeface="+mj-lt"/>
            </a:endParaRPr>
          </a:p>
          <a:p>
            <a:pPr marL="342900" indent="-342900" algn="just">
              <a:spcBef>
                <a:spcPct val="20000"/>
              </a:spcBef>
              <a:buFont typeface="Arial" charset="0"/>
              <a:buChar char="•"/>
              <a:defRPr/>
            </a:pPr>
            <a:r>
              <a:rPr lang="fr-FR" dirty="0">
                <a:latin typeface="+mn-lt"/>
              </a:rPr>
              <a:t>Ce projet a été financ</a:t>
            </a:r>
            <a:r>
              <a:rPr lang="en-GB" dirty="0">
                <a:latin typeface="+mn-lt"/>
              </a:rPr>
              <a:t>é</a:t>
            </a:r>
            <a:r>
              <a:rPr lang="fr-FR" dirty="0">
                <a:latin typeface="+mn-lt"/>
              </a:rPr>
              <a:t> avec le soutien de la Comission Européenne. </a:t>
            </a:r>
          </a:p>
          <a:p>
            <a:pPr marL="342900" indent="-342900" algn="just">
              <a:spcBef>
                <a:spcPct val="20000"/>
              </a:spcBef>
              <a:buFont typeface="Arial" charset="0"/>
              <a:buChar char="•"/>
              <a:defRPr/>
            </a:pPr>
            <a:r>
              <a:rPr lang="fr-FR" dirty="0">
                <a:latin typeface="+mn-lt"/>
              </a:rPr>
              <a:t>Cette publication n’engage que son auteur et la Comission n’est pas responsable de l’usage qui pourrait être fait des informations qui y sont continues.</a:t>
            </a:r>
            <a:endParaRPr lang="en-US" dirty="0">
              <a:latin typeface="+mn-lt"/>
            </a:endParaRPr>
          </a:p>
        </p:txBody>
      </p:sp>
      <p:pic>
        <p:nvPicPr>
          <p:cNvPr id="58371" name="Picture 4" descr="logoComenius22"/>
          <p:cNvPicPr>
            <a:picLocks noChangeAspect="1" noChangeArrowheads="1"/>
          </p:cNvPicPr>
          <p:nvPr/>
        </p:nvPicPr>
        <p:blipFill>
          <a:blip r:embed="rId3" cstate="print"/>
          <a:srcRect/>
          <a:stretch>
            <a:fillRect/>
          </a:stretch>
        </p:blipFill>
        <p:spPr bwMode="auto">
          <a:xfrm>
            <a:off x="6156176" y="404664"/>
            <a:ext cx="2389337" cy="1636843"/>
          </a:xfrm>
          <a:prstGeom prst="rect">
            <a:avLst/>
          </a:prstGeom>
          <a:noFill/>
          <a:ln w="9525">
            <a:noFill/>
            <a:miter lim="800000"/>
            <a:headEnd/>
            <a:tailEnd/>
          </a:ln>
        </p:spPr>
      </p:pic>
      <p:sp>
        <p:nvSpPr>
          <p:cNvPr id="58372" name="Rectangle 5"/>
          <p:cNvSpPr>
            <a:spLocks noChangeArrowheads="1"/>
          </p:cNvSpPr>
          <p:nvPr/>
        </p:nvSpPr>
        <p:spPr bwMode="auto">
          <a:xfrm>
            <a:off x="467544" y="764704"/>
            <a:ext cx="3183820" cy="400110"/>
          </a:xfrm>
          <a:prstGeom prst="rect">
            <a:avLst/>
          </a:prstGeom>
          <a:noFill/>
          <a:ln w="9525">
            <a:noFill/>
            <a:miter lim="800000"/>
            <a:headEnd/>
            <a:tailEnd/>
          </a:ln>
        </p:spPr>
        <p:txBody>
          <a:bodyPr wrap="none">
            <a:spAutoFit/>
          </a:bodyPr>
          <a:lstStyle/>
          <a:p>
            <a:r>
              <a:rPr lang="fr-FR" sz="2000" b="1" dirty="0" smtClean="0"/>
              <a:t>Projet Comenius</a:t>
            </a:r>
            <a:r>
              <a:rPr lang="pl-PL" sz="2000" b="1" dirty="0" smtClean="0"/>
              <a:t> 2012-2014</a:t>
            </a:r>
            <a:endParaRPr lang="en-US" sz="2000" b="1" dirty="0"/>
          </a:p>
        </p:txBody>
      </p:sp>
    </p:spTree>
  </p:cSld>
  <p:clrMapOvr>
    <a:masterClrMapping/>
  </p:clrMapOvr>
  <p:transition advClick="0" advTm="6000">
    <p:rand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idx="1"/>
          </p:nvPr>
        </p:nvSpPr>
        <p:spPr/>
        <p:txBody>
          <a:bodyPr>
            <a:normAutofit fontScale="85000" lnSpcReduction="10000"/>
          </a:bodyPr>
          <a:lstStyle/>
          <a:p>
            <a:r>
              <a:rPr lang="fr-FR" dirty="0" smtClean="0"/>
              <a:t>Dans notre petite ville, de nos jours, il y a peu de traces des anciennes entreprises et seulement deux qui fonctionnent jusqu’aujourd’hui. Ce sont : l’entreprise de chemins de fer (PKP) et la poste. </a:t>
            </a:r>
            <a:endParaRPr lang="pl-PL" dirty="0" smtClean="0"/>
          </a:p>
          <a:p>
            <a:r>
              <a:rPr lang="fr-FR" dirty="0" smtClean="0"/>
              <a:t>Les partages de la Pologne au XIX siècle, deux Guerres Mondiales, la migration des gens ont provoqué de grands changements sur le territoire.</a:t>
            </a:r>
            <a:endParaRPr lang="pl-PL" dirty="0" smtClean="0"/>
          </a:p>
          <a:p>
            <a:r>
              <a:rPr lang="fr-FR" dirty="0" smtClean="0"/>
              <a:t>L’accès aux documents d’archives était limité, alors on a préparé ce document en utilisant des livres écrits sur </a:t>
            </a:r>
            <a:r>
              <a:rPr lang="fr-FR" dirty="0" smtClean="0"/>
              <a:t>Sulej</a:t>
            </a:r>
            <a:r>
              <a:rPr lang="pl-PL" dirty="0" smtClean="0"/>
              <a:t>ó</a:t>
            </a:r>
            <a:r>
              <a:rPr lang="fr-FR" dirty="0" smtClean="0"/>
              <a:t>wek </a:t>
            </a:r>
            <a:r>
              <a:rPr lang="fr-FR" dirty="0" smtClean="0"/>
              <a:t>et des témoignages des habitants.</a:t>
            </a:r>
          </a:p>
          <a:p>
            <a:endParaRPr lang="pl-PL"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fr-FR" sz="4000" dirty="0" smtClean="0"/>
              <a:t>L’ancienne carte de notre territoire</a:t>
            </a:r>
            <a:endParaRPr lang="pl-PL" sz="4000" dirty="0"/>
          </a:p>
        </p:txBody>
      </p:sp>
      <p:pic>
        <p:nvPicPr>
          <p:cNvPr id="2050" name="Picture 2" descr="C:\Users\Dorota\Desktop\sulejówek prez\mapa 1910.jpg"/>
          <p:cNvPicPr>
            <a:picLocks noGrp="1" noChangeAspect="1" noChangeArrowheads="1"/>
          </p:cNvPicPr>
          <p:nvPr>
            <p:ph idx="1"/>
          </p:nvPr>
        </p:nvPicPr>
        <p:blipFill>
          <a:blip r:embed="rId3" cstate="print"/>
          <a:srcRect/>
          <a:stretch>
            <a:fillRect/>
          </a:stretch>
        </p:blipFill>
        <p:spPr bwMode="auto">
          <a:xfrm>
            <a:off x="1015251" y="1600200"/>
            <a:ext cx="7113498" cy="4525963"/>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548680"/>
            <a:ext cx="8229600" cy="868958"/>
          </a:xfrm>
        </p:spPr>
        <p:txBody>
          <a:bodyPr>
            <a:normAutofit fontScale="90000"/>
          </a:bodyPr>
          <a:lstStyle/>
          <a:p>
            <a:r>
              <a:rPr lang="fr-FR" b="1" dirty="0" smtClean="0"/>
              <a:t>Une courte histoire de notre ville </a:t>
            </a:r>
            <a:r>
              <a:rPr lang="fr-FR" b="1" dirty="0" smtClean="0"/>
              <a:t>Sulej</a:t>
            </a:r>
            <a:r>
              <a:rPr lang="pl-PL" b="1" dirty="0" smtClean="0"/>
              <a:t>ó</a:t>
            </a:r>
            <a:r>
              <a:rPr lang="fr-FR" b="1" dirty="0" smtClean="0"/>
              <a:t>wek</a:t>
            </a:r>
            <a:r>
              <a:rPr lang="pl-PL" dirty="0" smtClean="0"/>
              <a:t/>
            </a:r>
            <a:br>
              <a:rPr lang="pl-PL" dirty="0" smtClean="0"/>
            </a:br>
            <a:endParaRPr lang="pl-PL" dirty="0"/>
          </a:p>
        </p:txBody>
      </p:sp>
      <p:sp>
        <p:nvSpPr>
          <p:cNvPr id="3" name="Symbol zastępczy zawartości 2"/>
          <p:cNvSpPr>
            <a:spLocks noGrp="1"/>
          </p:cNvSpPr>
          <p:nvPr>
            <p:ph idx="1"/>
          </p:nvPr>
        </p:nvSpPr>
        <p:spPr>
          <a:xfrm>
            <a:off x="0" y="1357298"/>
            <a:ext cx="9144000" cy="3000396"/>
          </a:xfrm>
        </p:spPr>
        <p:txBody>
          <a:bodyPr>
            <a:noAutofit/>
          </a:bodyPr>
          <a:lstStyle/>
          <a:p>
            <a:pPr>
              <a:buNone/>
            </a:pPr>
            <a:r>
              <a:rPr lang="pl-PL" sz="1600" dirty="0" smtClean="0"/>
              <a:t>        </a:t>
            </a:r>
            <a:r>
              <a:rPr lang="fr-FR" sz="1600" dirty="0" smtClean="0"/>
              <a:t>Sur le territoire de </a:t>
            </a:r>
            <a:r>
              <a:rPr lang="fr-FR" sz="1600" dirty="0" smtClean="0"/>
              <a:t>Sulej</a:t>
            </a:r>
            <a:r>
              <a:rPr lang="pl-PL" sz="1600" dirty="0" smtClean="0"/>
              <a:t>ó</a:t>
            </a:r>
            <a:r>
              <a:rPr lang="fr-FR" sz="1600" dirty="0" smtClean="0"/>
              <a:t>wek </a:t>
            </a:r>
            <a:r>
              <a:rPr lang="fr-FR" sz="1600" dirty="0" smtClean="0"/>
              <a:t>actuel, depuis des siècles, des espaces de forêts s’étendaient d’où on profitait du bois pour la construction de Varsovie (distance : 18 km du centre actuel). </a:t>
            </a:r>
            <a:endParaRPr lang="pl-PL" sz="1600" dirty="0" smtClean="0"/>
          </a:p>
          <a:p>
            <a:pPr>
              <a:buNone/>
            </a:pPr>
            <a:r>
              <a:rPr lang="pl-PL" sz="1600" b="1" dirty="0" smtClean="0"/>
              <a:t>        </a:t>
            </a:r>
            <a:r>
              <a:rPr lang="fr-FR" sz="1600" b="1" dirty="0" smtClean="0"/>
              <a:t>1826</a:t>
            </a:r>
            <a:r>
              <a:rPr lang="fr-FR" sz="1600" dirty="0" smtClean="0"/>
              <a:t> le village et la ferme Sulejowo comptent 6 maisons et 57 habitants</a:t>
            </a:r>
            <a:endParaRPr lang="pl-PL" sz="1600" dirty="0" smtClean="0"/>
          </a:p>
          <a:p>
            <a:pPr>
              <a:buNone/>
            </a:pPr>
            <a:r>
              <a:rPr lang="pl-PL" sz="1600" b="1" dirty="0" smtClean="0"/>
              <a:t>        </a:t>
            </a:r>
            <a:r>
              <a:rPr lang="fr-FR" sz="1600" b="1" dirty="0" smtClean="0"/>
              <a:t>1866</a:t>
            </a:r>
            <a:r>
              <a:rPr lang="fr-FR" sz="1600" dirty="0" smtClean="0"/>
              <a:t> l’ouverture de la ligne du chemin de fer Warszawa - Terespol, la construction de la station Miłosna (actuellement Sulejówek Miłosna).  Grâce au chemin de fer vient le développement démographique, industriel et urbain.</a:t>
            </a:r>
            <a:endParaRPr lang="pl-PL" sz="1600" dirty="0" smtClean="0"/>
          </a:p>
          <a:p>
            <a:pPr>
              <a:buNone/>
            </a:pPr>
            <a:r>
              <a:rPr lang="pl-PL" sz="1600" b="1" dirty="0" smtClean="0"/>
              <a:t>        </a:t>
            </a:r>
            <a:r>
              <a:rPr lang="fr-FR" sz="1600" b="1" dirty="0" smtClean="0"/>
              <a:t>1898</a:t>
            </a:r>
            <a:r>
              <a:rPr lang="fr-FR" sz="1600" dirty="0" smtClean="0"/>
              <a:t> De Okuniew à la station Miłosna (2 km), on construit le chemin de fer à voie étroite. Les voitures pour les marchandises et pour les passagers sont tirés par les chevaux, cela s’appelle le tramway des chevaux. Il a existé jusqu’en 1914, alors l’armée russe a dépouillé et pris les voies de chemin de fer. </a:t>
            </a:r>
            <a:endParaRPr lang="pl-PL" sz="1600" dirty="0"/>
          </a:p>
        </p:txBody>
      </p:sp>
      <p:pic>
        <p:nvPicPr>
          <p:cNvPr id="4" name="Symbol zastępczy zawartości 9" descr="tramwaj konny podobny jak z sul.jpg"/>
          <p:cNvPicPr>
            <a:picLocks noChangeAspect="1"/>
          </p:cNvPicPr>
          <p:nvPr/>
        </p:nvPicPr>
        <p:blipFill>
          <a:blip r:embed="rId3" cstate="print"/>
          <a:stretch>
            <a:fillRect/>
          </a:stretch>
        </p:blipFill>
        <p:spPr>
          <a:xfrm>
            <a:off x="571472" y="4429132"/>
            <a:ext cx="3528392" cy="2044824"/>
          </a:xfrm>
          <a:prstGeom prst="rect">
            <a:avLst/>
          </a:prstGeom>
        </p:spPr>
      </p:pic>
      <p:pic>
        <p:nvPicPr>
          <p:cNvPr id="5" name="Symbol zastępczy zawartości 10" descr="tak mogł wygladac tramwaj konny 1910.jpg"/>
          <p:cNvPicPr>
            <a:picLocks noChangeAspect="1"/>
          </p:cNvPicPr>
          <p:nvPr/>
        </p:nvPicPr>
        <p:blipFill>
          <a:blip r:embed="rId4" cstate="print"/>
          <a:stretch>
            <a:fillRect/>
          </a:stretch>
        </p:blipFill>
        <p:spPr>
          <a:xfrm>
            <a:off x="4286248" y="4071942"/>
            <a:ext cx="4176464" cy="2592288"/>
          </a:xfrm>
          <a:prstGeom prst="rect">
            <a:avLst/>
          </a:prstGeom>
        </p:spPr>
      </p:pic>
      <p:sp>
        <p:nvSpPr>
          <p:cNvPr id="6" name="Przycisk akcji: Do przodu lub Następny 5">
            <a:hlinkClick r:id="" action="ppaction://hlinkshowjump?jump=nextslide" highlightClick="1"/>
          </p:cNvPr>
          <p:cNvSpPr/>
          <p:nvPr/>
        </p:nvSpPr>
        <p:spPr>
          <a:xfrm>
            <a:off x="8429652" y="6215082"/>
            <a:ext cx="357190" cy="35719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p:cNvSpPr>
            <a:spLocks noGrp="1"/>
          </p:cNvSpPr>
          <p:nvPr>
            <p:ph type="title"/>
          </p:nvPr>
        </p:nvSpPr>
        <p:spPr/>
        <p:txBody>
          <a:bodyPr>
            <a:normAutofit fontScale="90000"/>
          </a:bodyPr>
          <a:lstStyle/>
          <a:p>
            <a:r>
              <a:rPr lang="fr-FR" sz="4000" b="1" dirty="0" smtClean="0"/>
              <a:t>Une courte histoire de notre ville </a:t>
            </a:r>
            <a:r>
              <a:rPr lang="fr-FR" sz="4000" b="1" dirty="0" smtClean="0"/>
              <a:t>Sulej</a:t>
            </a:r>
            <a:r>
              <a:rPr lang="pl-PL" sz="4000" b="1" dirty="0" smtClean="0"/>
              <a:t>ó</a:t>
            </a:r>
            <a:r>
              <a:rPr lang="fr-FR" sz="4000" b="1" dirty="0" smtClean="0"/>
              <a:t>wek</a:t>
            </a:r>
            <a:endParaRPr lang="pl-PL" sz="4000" dirty="0"/>
          </a:p>
        </p:txBody>
      </p:sp>
      <p:sp>
        <p:nvSpPr>
          <p:cNvPr id="5" name="pole tekstowe 4"/>
          <p:cNvSpPr txBox="1"/>
          <p:nvPr/>
        </p:nvSpPr>
        <p:spPr>
          <a:xfrm>
            <a:off x="428596" y="1571612"/>
            <a:ext cx="8286808" cy="4770537"/>
          </a:xfrm>
          <a:prstGeom prst="rect">
            <a:avLst/>
          </a:prstGeom>
          <a:noFill/>
        </p:spPr>
        <p:txBody>
          <a:bodyPr wrap="square" rtlCol="0">
            <a:spAutoFit/>
          </a:bodyPr>
          <a:lstStyle/>
          <a:p>
            <a:r>
              <a:rPr lang="fr-FR" sz="1600" b="1" dirty="0" smtClean="0"/>
              <a:t>1906</a:t>
            </a:r>
            <a:r>
              <a:rPr lang="fr-FR" sz="1600" dirty="0" smtClean="0"/>
              <a:t> le progrès rapide : évolution de l’agglomération et développement du village </a:t>
            </a:r>
            <a:r>
              <a:rPr lang="fr-FR" sz="1600" dirty="0" smtClean="0"/>
              <a:t>Sulej</a:t>
            </a:r>
            <a:r>
              <a:rPr lang="pl-PL" sz="1600" dirty="0" smtClean="0"/>
              <a:t>ó</a:t>
            </a:r>
            <a:r>
              <a:rPr lang="fr-FR" sz="1600" dirty="0" smtClean="0"/>
              <a:t>wek</a:t>
            </a:r>
            <a:r>
              <a:rPr lang="fr-FR" sz="1600" dirty="0" smtClean="0"/>
              <a:t>. Ce village devient le lieu de vacances pour les habitans de Varsovie surtout. On construit de nouvelles maisons au long des voies ferrées.</a:t>
            </a:r>
            <a:endParaRPr lang="pl-PL" sz="1600" dirty="0" smtClean="0"/>
          </a:p>
          <a:p>
            <a:pPr>
              <a:buFont typeface="Calibri" pitchFamily="34" charset="0"/>
              <a:buChar char="•"/>
            </a:pPr>
            <a:endParaRPr lang="pl-PL" sz="1600" dirty="0" smtClean="0"/>
          </a:p>
          <a:p>
            <a:pPr>
              <a:buFont typeface="Calibri" pitchFamily="34" charset="0"/>
              <a:buChar char="•"/>
            </a:pPr>
            <a:endParaRPr lang="pl-PL" sz="1600" dirty="0" smtClean="0"/>
          </a:p>
          <a:p>
            <a:pPr>
              <a:buFont typeface="Calibri" pitchFamily="34" charset="0"/>
              <a:buChar char="•"/>
            </a:pPr>
            <a:endParaRPr lang="pl-PL" sz="1600" dirty="0" smtClean="0"/>
          </a:p>
          <a:p>
            <a:pPr>
              <a:buFont typeface="Calibri" pitchFamily="34" charset="0"/>
              <a:buChar char="•"/>
            </a:pPr>
            <a:endParaRPr lang="pl-PL" sz="1600" dirty="0" smtClean="0"/>
          </a:p>
          <a:p>
            <a:pPr>
              <a:buFont typeface="Calibri" pitchFamily="34" charset="0"/>
              <a:buChar char="•"/>
            </a:pPr>
            <a:endParaRPr lang="pl-PL" sz="1600" dirty="0" smtClean="0"/>
          </a:p>
          <a:p>
            <a:pPr>
              <a:buFont typeface="Calibri" pitchFamily="34" charset="0"/>
              <a:buChar char="•"/>
            </a:pPr>
            <a:endParaRPr lang="pl-PL" sz="1600" dirty="0" smtClean="0"/>
          </a:p>
          <a:p>
            <a:pPr>
              <a:buFont typeface="Calibri" pitchFamily="34" charset="0"/>
              <a:buChar char="•"/>
            </a:pPr>
            <a:endParaRPr lang="pl-PL" sz="1600" dirty="0" smtClean="0"/>
          </a:p>
          <a:p>
            <a:pPr>
              <a:buFont typeface="Calibri" pitchFamily="34" charset="0"/>
              <a:buChar char="•"/>
            </a:pPr>
            <a:endParaRPr lang="pl-PL" sz="1600" dirty="0" smtClean="0"/>
          </a:p>
          <a:p>
            <a:pPr>
              <a:buFont typeface="Calibri" pitchFamily="34" charset="0"/>
              <a:buChar char="•"/>
            </a:pPr>
            <a:endParaRPr lang="pl-PL" sz="1600" dirty="0" smtClean="0"/>
          </a:p>
          <a:p>
            <a:pPr>
              <a:buFont typeface="Calibri" pitchFamily="34" charset="0"/>
              <a:buChar char="•"/>
            </a:pPr>
            <a:endParaRPr lang="pl-PL" sz="1600" dirty="0" smtClean="0"/>
          </a:p>
          <a:p>
            <a:pPr>
              <a:buFont typeface="Calibri" pitchFamily="34" charset="0"/>
              <a:buChar char="•"/>
            </a:pPr>
            <a:endParaRPr lang="pl-PL" sz="1600" dirty="0" smtClean="0"/>
          </a:p>
          <a:p>
            <a:r>
              <a:rPr lang="fr-FR" sz="1600" b="1" dirty="0" smtClean="0"/>
              <a:t>1911 </a:t>
            </a:r>
            <a:r>
              <a:rPr lang="fr-FR" sz="1600" dirty="0" smtClean="0"/>
              <a:t>l’ouverture de la station Sulejówek (l’autre quartier de </a:t>
            </a:r>
            <a:r>
              <a:rPr lang="fr-FR" sz="1600" dirty="0" smtClean="0"/>
              <a:t>Sulej</a:t>
            </a:r>
            <a:r>
              <a:rPr lang="pl-PL" sz="1600" dirty="0" smtClean="0"/>
              <a:t>ó</a:t>
            </a:r>
            <a:r>
              <a:rPr lang="fr-FR" sz="1600" dirty="0" smtClean="0"/>
              <a:t>wek </a:t>
            </a:r>
            <a:r>
              <a:rPr lang="fr-FR" sz="1600" dirty="0" smtClean="0"/>
              <a:t>actuel) </a:t>
            </a:r>
            <a:endParaRPr lang="pl-PL" sz="1600" dirty="0" smtClean="0"/>
          </a:p>
          <a:p>
            <a:r>
              <a:rPr lang="fr-FR" sz="1600" b="1" dirty="0" smtClean="0"/>
              <a:t>1918</a:t>
            </a:r>
            <a:r>
              <a:rPr lang="fr-FR" sz="1600" dirty="0" smtClean="0"/>
              <a:t> Sulejówek compte 60 maisons et 350 habitants et devient un lieu à la mode, un lieu de cure, fréquenté par les gens qui veulent se reposer.</a:t>
            </a:r>
            <a:endParaRPr lang="pl-PL" sz="1600" dirty="0" smtClean="0"/>
          </a:p>
          <a:p>
            <a:r>
              <a:rPr lang="fr-FR" sz="1600" b="1" dirty="0" smtClean="0"/>
              <a:t>1962</a:t>
            </a:r>
            <a:r>
              <a:rPr lang="fr-FR" sz="1600" dirty="0" smtClean="0"/>
              <a:t> Sulejowek devient la ville le 18 juillet. Il y avait 13 500 habitants.</a:t>
            </a:r>
            <a:endParaRPr lang="pl-PL" sz="1600" dirty="0" smtClean="0"/>
          </a:p>
          <a:p>
            <a:r>
              <a:rPr lang="fr-FR" sz="1600" b="1" dirty="0" smtClean="0"/>
              <a:t>2012</a:t>
            </a:r>
            <a:r>
              <a:rPr lang="fr-FR" sz="1600" dirty="0" smtClean="0"/>
              <a:t> La ville de </a:t>
            </a:r>
            <a:r>
              <a:rPr lang="fr-FR" sz="1600" dirty="0" smtClean="0"/>
              <a:t>Sulej</a:t>
            </a:r>
            <a:r>
              <a:rPr lang="pl-PL" sz="1600" dirty="0" smtClean="0"/>
              <a:t>ó</a:t>
            </a:r>
            <a:r>
              <a:rPr lang="fr-FR" sz="1600" dirty="0" smtClean="0"/>
              <a:t>wek </a:t>
            </a:r>
            <a:r>
              <a:rPr lang="fr-FR" sz="1600" dirty="0" smtClean="0"/>
              <a:t>compte 18 270 habitants.</a:t>
            </a:r>
            <a:endParaRPr lang="pl-PL" sz="1600" dirty="0" smtClean="0"/>
          </a:p>
        </p:txBody>
      </p:sp>
      <p:pic>
        <p:nvPicPr>
          <p:cNvPr id="9" name="Picture 2"/>
          <p:cNvPicPr>
            <a:picLocks noGrp="1" noChangeAspect="1" noChangeArrowheads="1"/>
          </p:cNvPicPr>
          <p:nvPr>
            <p:ph idx="1"/>
          </p:nvPr>
        </p:nvPicPr>
        <p:blipFill>
          <a:blip r:embed="rId3" cstate="print"/>
          <a:srcRect t="3155" r="1961"/>
          <a:stretch>
            <a:fillRect/>
          </a:stretch>
        </p:blipFill>
        <p:spPr bwMode="auto">
          <a:xfrm>
            <a:off x="2071670" y="2500306"/>
            <a:ext cx="3571900" cy="2192726"/>
          </a:xfrm>
          <a:prstGeom prst="rect">
            <a:avLst/>
          </a:prstGeom>
          <a:noFill/>
          <a:ln w="9525">
            <a:noFill/>
            <a:miter lim="800000"/>
            <a:headEnd/>
            <a:tailEnd/>
          </a:ln>
          <a:effectLst/>
        </p:spPr>
      </p:pic>
      <p:sp>
        <p:nvSpPr>
          <p:cNvPr id="14" name="pole tekstowe 13"/>
          <p:cNvSpPr txBox="1"/>
          <p:nvPr/>
        </p:nvSpPr>
        <p:spPr>
          <a:xfrm>
            <a:off x="5715008" y="3929066"/>
            <a:ext cx="3206583" cy="646331"/>
          </a:xfrm>
          <a:prstGeom prst="rect">
            <a:avLst/>
          </a:prstGeom>
          <a:noFill/>
        </p:spPr>
        <p:txBody>
          <a:bodyPr wrap="none" rtlCol="0">
            <a:spAutoFit/>
          </a:bodyPr>
          <a:lstStyle/>
          <a:p>
            <a:r>
              <a:rPr lang="fr-FR" dirty="0" smtClean="0"/>
              <a:t>L’exemple de l’ancienne </a:t>
            </a:r>
            <a:endParaRPr lang="pl-PL" dirty="0" smtClean="0"/>
          </a:p>
          <a:p>
            <a:r>
              <a:rPr lang="fr-FR" dirty="0" smtClean="0"/>
              <a:t>maison pour les vacances d’été</a:t>
            </a:r>
            <a:endParaRPr lang="pl-PL"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fr-FR" b="1" dirty="0" smtClean="0"/>
              <a:t>XIX siècle</a:t>
            </a:r>
            <a:endParaRPr lang="pl-PL" dirty="0"/>
          </a:p>
        </p:txBody>
      </p:sp>
      <p:sp>
        <p:nvSpPr>
          <p:cNvPr id="13" name="Prostokąt 12"/>
          <p:cNvSpPr/>
          <p:nvPr/>
        </p:nvSpPr>
        <p:spPr>
          <a:xfrm>
            <a:off x="3929058" y="1214422"/>
            <a:ext cx="5000628" cy="3046988"/>
          </a:xfrm>
          <a:prstGeom prst="rect">
            <a:avLst/>
          </a:prstGeom>
        </p:spPr>
        <p:txBody>
          <a:bodyPr wrap="square">
            <a:spAutoFit/>
          </a:bodyPr>
          <a:lstStyle/>
          <a:p>
            <a:r>
              <a:rPr lang="fr-FR" sz="2400" dirty="0" smtClean="0"/>
              <a:t>Tout commence grâce au train qui s’arrête à la station </a:t>
            </a:r>
            <a:r>
              <a:rPr lang="fr-FR" sz="2400" dirty="0" smtClean="0"/>
              <a:t>Mi</a:t>
            </a:r>
            <a:r>
              <a:rPr lang="pl-PL" sz="2400" dirty="0" smtClean="0"/>
              <a:t>ł</a:t>
            </a:r>
            <a:r>
              <a:rPr lang="fr-FR" sz="2400" dirty="0" smtClean="0"/>
              <a:t>osna </a:t>
            </a:r>
            <a:r>
              <a:rPr lang="fr-FR" sz="2400" dirty="0" smtClean="0"/>
              <a:t>en 1867 (actuellement Sulejówek Miłosna). </a:t>
            </a:r>
            <a:endParaRPr lang="pl-PL" sz="2400" dirty="0" smtClean="0"/>
          </a:p>
          <a:p>
            <a:endParaRPr lang="pl-PL" sz="2400" dirty="0" smtClean="0"/>
          </a:p>
          <a:p>
            <a:r>
              <a:rPr lang="fr-FR" sz="2400" dirty="0" smtClean="0"/>
              <a:t>Le village se trouve sur le trajet du chemin de fer Varsovie – Terespol. </a:t>
            </a:r>
            <a:endParaRPr lang="pl-PL" sz="2400" dirty="0" smtClean="0"/>
          </a:p>
          <a:p>
            <a:endParaRPr lang="pl-PL" sz="1600" dirty="0" smtClean="0"/>
          </a:p>
          <a:p>
            <a:endParaRPr lang="pl-PL" sz="1600" dirty="0" smtClean="0"/>
          </a:p>
          <a:p>
            <a:endParaRPr lang="pl-PL" sz="1600" dirty="0" smtClean="0"/>
          </a:p>
        </p:txBody>
      </p:sp>
      <p:pic>
        <p:nvPicPr>
          <p:cNvPr id="17" name="Picture 2" descr="C:\Users\Dorota\Desktop\sulejówek prez\338022.jpg"/>
          <p:cNvPicPr>
            <a:picLocks noChangeAspect="1" noChangeArrowheads="1"/>
          </p:cNvPicPr>
          <p:nvPr/>
        </p:nvPicPr>
        <p:blipFill>
          <a:blip r:embed="rId3" cstate="print"/>
          <a:srcRect/>
          <a:stretch>
            <a:fillRect/>
          </a:stretch>
        </p:blipFill>
        <p:spPr bwMode="auto">
          <a:xfrm>
            <a:off x="4786314" y="3714752"/>
            <a:ext cx="3429024" cy="2280292"/>
          </a:xfrm>
          <a:prstGeom prst="rect">
            <a:avLst/>
          </a:prstGeom>
          <a:noFill/>
        </p:spPr>
      </p:pic>
      <p:sp>
        <p:nvSpPr>
          <p:cNvPr id="18" name="Prostokąt 17"/>
          <p:cNvSpPr/>
          <p:nvPr/>
        </p:nvSpPr>
        <p:spPr>
          <a:xfrm>
            <a:off x="4643438" y="6000768"/>
            <a:ext cx="3784241" cy="369332"/>
          </a:xfrm>
          <a:prstGeom prst="rect">
            <a:avLst/>
          </a:prstGeom>
        </p:spPr>
        <p:txBody>
          <a:bodyPr wrap="none">
            <a:spAutoFit/>
          </a:bodyPr>
          <a:lstStyle/>
          <a:p>
            <a:r>
              <a:rPr lang="pl-PL" dirty="0" smtClean="0"/>
              <a:t>   </a:t>
            </a:r>
            <a:r>
              <a:rPr lang="fr-FR" dirty="0" smtClean="0"/>
              <a:t>La construction de la station Milosna</a:t>
            </a:r>
            <a:endParaRPr lang="pl-PL" dirty="0"/>
          </a:p>
        </p:txBody>
      </p:sp>
      <p:pic>
        <p:nvPicPr>
          <p:cNvPr id="26" name="Picture 2" descr="C:\Users\Dorota\Desktop\sulejówek prez\mapa trasa terespo warszawa.png"/>
          <p:cNvPicPr>
            <a:picLocks noGrp="1" noChangeAspect="1" noChangeArrowheads="1"/>
          </p:cNvPicPr>
          <p:nvPr>
            <p:ph sz="half" idx="1"/>
          </p:nvPr>
        </p:nvPicPr>
        <p:blipFill>
          <a:blip r:embed="rId4" cstate="print"/>
          <a:srcRect l="29508" t="20614" b="31289"/>
          <a:stretch>
            <a:fillRect/>
          </a:stretch>
        </p:blipFill>
        <p:spPr bwMode="auto">
          <a:xfrm>
            <a:off x="357158" y="2000240"/>
            <a:ext cx="3071834" cy="2000264"/>
          </a:xfrm>
          <a:prstGeom prst="rect">
            <a:avLst/>
          </a:prstGeom>
          <a:noFill/>
        </p:spPr>
      </p:pic>
      <p:sp>
        <p:nvSpPr>
          <p:cNvPr id="27" name="pole tekstowe 26"/>
          <p:cNvSpPr txBox="1"/>
          <p:nvPr/>
        </p:nvSpPr>
        <p:spPr>
          <a:xfrm>
            <a:off x="1214413" y="2643182"/>
            <a:ext cx="976800" cy="307777"/>
          </a:xfrm>
          <a:prstGeom prst="rect">
            <a:avLst/>
          </a:prstGeom>
          <a:noFill/>
        </p:spPr>
        <p:txBody>
          <a:bodyPr wrap="square" rtlCol="0">
            <a:spAutoFit/>
          </a:bodyPr>
          <a:lstStyle/>
          <a:p>
            <a:r>
              <a:rPr lang="pl-PL" sz="1400" dirty="0" smtClean="0"/>
              <a:t>Warszawa</a:t>
            </a:r>
            <a:endParaRPr lang="pl-PL" sz="1400" dirty="0"/>
          </a:p>
        </p:txBody>
      </p:sp>
      <p:sp>
        <p:nvSpPr>
          <p:cNvPr id="28" name="Elipsa 27"/>
          <p:cNvSpPr/>
          <p:nvPr/>
        </p:nvSpPr>
        <p:spPr>
          <a:xfrm>
            <a:off x="1928793" y="2928934"/>
            <a:ext cx="139543" cy="142876"/>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pl-PL"/>
          </a:p>
        </p:txBody>
      </p:sp>
      <p:sp>
        <p:nvSpPr>
          <p:cNvPr id="29" name="Elipsa 28"/>
          <p:cNvSpPr/>
          <p:nvPr/>
        </p:nvSpPr>
        <p:spPr>
          <a:xfrm>
            <a:off x="3071801" y="3000372"/>
            <a:ext cx="139543" cy="142876"/>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pl-PL"/>
          </a:p>
        </p:txBody>
      </p:sp>
      <p:sp>
        <p:nvSpPr>
          <p:cNvPr id="30" name="pole tekstowe 29"/>
          <p:cNvSpPr txBox="1"/>
          <p:nvPr/>
        </p:nvSpPr>
        <p:spPr>
          <a:xfrm>
            <a:off x="2857487" y="2714620"/>
            <a:ext cx="857256" cy="307777"/>
          </a:xfrm>
          <a:prstGeom prst="rect">
            <a:avLst/>
          </a:prstGeom>
          <a:noFill/>
        </p:spPr>
        <p:txBody>
          <a:bodyPr wrap="square" rtlCol="0">
            <a:spAutoFit/>
          </a:bodyPr>
          <a:lstStyle/>
          <a:p>
            <a:r>
              <a:rPr lang="pl-PL" sz="1400" dirty="0" smtClean="0"/>
              <a:t>Terespol</a:t>
            </a:r>
            <a:endParaRPr lang="pl-PL" sz="1400" dirty="0"/>
          </a:p>
        </p:txBody>
      </p:sp>
      <p:sp>
        <p:nvSpPr>
          <p:cNvPr id="31" name="Elipsa 30"/>
          <p:cNvSpPr/>
          <p:nvPr/>
        </p:nvSpPr>
        <p:spPr>
          <a:xfrm>
            <a:off x="2143107" y="2928934"/>
            <a:ext cx="139543" cy="142876"/>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pl-PL"/>
          </a:p>
        </p:txBody>
      </p:sp>
      <p:sp>
        <p:nvSpPr>
          <p:cNvPr id="32" name="pole tekstowe 31"/>
          <p:cNvSpPr txBox="1"/>
          <p:nvPr/>
        </p:nvSpPr>
        <p:spPr>
          <a:xfrm>
            <a:off x="1785917" y="3071810"/>
            <a:ext cx="976800" cy="307777"/>
          </a:xfrm>
          <a:prstGeom prst="rect">
            <a:avLst/>
          </a:prstGeom>
          <a:noFill/>
        </p:spPr>
        <p:txBody>
          <a:bodyPr wrap="square" rtlCol="0">
            <a:spAutoFit/>
          </a:bodyPr>
          <a:lstStyle/>
          <a:p>
            <a:r>
              <a:rPr lang="pl-PL" sz="1400" dirty="0" smtClean="0"/>
              <a:t>Sulejówek</a:t>
            </a:r>
            <a:endParaRPr lang="pl-PL" sz="14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title"/>
          </p:nvPr>
        </p:nvSpPr>
        <p:spPr/>
        <p:txBody>
          <a:bodyPr>
            <a:normAutofit fontScale="90000"/>
          </a:bodyPr>
          <a:lstStyle/>
          <a:p>
            <a:r>
              <a:rPr lang="pl-PL" dirty="0" smtClean="0"/>
              <a:t>L</a:t>
            </a:r>
            <a:r>
              <a:rPr lang="fr-FR" dirty="0" smtClean="0"/>
              <a:t>’ancienne gare </a:t>
            </a:r>
            <a:br>
              <a:rPr lang="fr-FR" dirty="0" smtClean="0"/>
            </a:br>
            <a:r>
              <a:rPr lang="fr-FR" dirty="0" smtClean="0"/>
              <a:t>et la locomotive à vapeur</a:t>
            </a:r>
            <a:endParaRPr lang="pl-PL" dirty="0"/>
          </a:p>
        </p:txBody>
      </p:sp>
      <p:pic>
        <p:nvPicPr>
          <p:cNvPr id="6146" name="Picture 2" descr="C:\Users\Dorota\AppData\Local\Temp\Rar$DI01.407\Image (2).jpg"/>
          <p:cNvPicPr>
            <a:picLocks noGrp="1" noChangeAspect="1" noChangeArrowheads="1"/>
          </p:cNvPicPr>
          <p:nvPr>
            <p:ph sz="half" idx="1"/>
          </p:nvPr>
        </p:nvPicPr>
        <p:blipFill>
          <a:blip r:embed="rId3" cstate="print"/>
          <a:stretch>
            <a:fillRect/>
          </a:stretch>
        </p:blipFill>
        <p:spPr bwMode="auto">
          <a:xfrm>
            <a:off x="457200" y="3000372"/>
            <a:ext cx="4271213" cy="2428891"/>
          </a:xfrm>
          <a:prstGeom prst="rect">
            <a:avLst/>
          </a:prstGeom>
          <a:noFill/>
        </p:spPr>
      </p:pic>
      <p:pic>
        <p:nvPicPr>
          <p:cNvPr id="7" name="Picture 2" descr="C:\Users\Dorota\Desktop\sulejówek prez\parowóz Friedrich Rembert z kolei w-teres,1866, dwter,wwa.jpg"/>
          <p:cNvPicPr>
            <a:picLocks noGrp="1" noChangeAspect="1" noChangeArrowheads="1"/>
          </p:cNvPicPr>
          <p:nvPr>
            <p:ph sz="half" idx="1"/>
          </p:nvPr>
        </p:nvPicPr>
        <p:blipFill>
          <a:blip r:embed="rId4" cstate="print"/>
          <a:srcRect/>
          <a:stretch>
            <a:fillRect/>
          </a:stretch>
        </p:blipFill>
        <p:spPr bwMode="auto">
          <a:xfrm>
            <a:off x="4929190" y="3143248"/>
            <a:ext cx="3189196" cy="214314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fr-FR" dirty="0" smtClean="0"/>
              <a:t>Le château d’eau </a:t>
            </a:r>
            <a:br>
              <a:rPr lang="fr-FR" dirty="0" smtClean="0"/>
            </a:br>
            <a:r>
              <a:rPr lang="fr-FR" dirty="0" smtClean="0"/>
              <a:t>et le remplissage d’eau</a:t>
            </a:r>
            <a:endParaRPr lang="pl-PL" dirty="0"/>
          </a:p>
        </p:txBody>
      </p:sp>
      <p:pic>
        <p:nvPicPr>
          <p:cNvPr id="7170" name="Picture 2"/>
          <p:cNvPicPr>
            <a:picLocks noGrp="1" noChangeAspect="1" noChangeArrowheads="1"/>
          </p:cNvPicPr>
          <p:nvPr>
            <p:ph idx="1"/>
          </p:nvPr>
        </p:nvPicPr>
        <p:blipFill>
          <a:blip r:embed="rId3" cstate="print"/>
          <a:srcRect/>
          <a:stretch>
            <a:fillRect/>
          </a:stretch>
        </p:blipFill>
        <p:spPr bwMode="auto">
          <a:xfrm>
            <a:off x="898019" y="2071678"/>
            <a:ext cx="6817253" cy="332422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796908"/>
          </a:xfrm>
        </p:spPr>
        <p:txBody>
          <a:bodyPr>
            <a:noAutofit/>
          </a:bodyPr>
          <a:lstStyle/>
          <a:p>
            <a:r>
              <a:rPr lang="fr-FR" sz="4000" dirty="0" smtClean="0"/>
              <a:t>Début de la société « PKP » </a:t>
            </a:r>
            <a:r>
              <a:rPr lang="pl-PL" sz="4000" dirty="0" smtClean="0"/>
              <a:t/>
            </a:r>
            <a:br>
              <a:rPr lang="pl-PL" sz="4000" dirty="0" smtClean="0"/>
            </a:br>
            <a:endParaRPr lang="pl-PL" sz="4000" dirty="0"/>
          </a:p>
        </p:txBody>
      </p:sp>
      <p:sp>
        <p:nvSpPr>
          <p:cNvPr id="3" name="Symbol zastępczy zawartości 2"/>
          <p:cNvSpPr>
            <a:spLocks noGrp="1"/>
          </p:cNvSpPr>
          <p:nvPr>
            <p:ph idx="1"/>
          </p:nvPr>
        </p:nvSpPr>
        <p:spPr>
          <a:xfrm>
            <a:off x="214282" y="1268760"/>
            <a:ext cx="8715436" cy="5589240"/>
          </a:xfrm>
        </p:spPr>
        <p:txBody>
          <a:bodyPr>
            <a:normAutofit fontScale="40000" lnSpcReduction="20000"/>
          </a:bodyPr>
          <a:lstStyle/>
          <a:p>
            <a:pPr>
              <a:buNone/>
            </a:pPr>
            <a:r>
              <a:rPr lang="fr-FR" sz="4000" dirty="0" smtClean="0"/>
              <a:t>	A la station de </a:t>
            </a:r>
            <a:r>
              <a:rPr lang="fr-FR" sz="4000" dirty="0" smtClean="0"/>
              <a:t>Mi</a:t>
            </a:r>
            <a:r>
              <a:rPr lang="pl-PL" sz="4000" dirty="0" smtClean="0"/>
              <a:t>ł</a:t>
            </a:r>
            <a:r>
              <a:rPr lang="fr-FR" sz="4000" dirty="0" smtClean="0"/>
              <a:t>osna</a:t>
            </a:r>
            <a:r>
              <a:rPr lang="fr-FR" sz="4000" dirty="0" smtClean="0"/>
              <a:t>, il y a une ligne de télégraphe avec les appareils du système MORSE. Son niveau technique représente le niveau le plus élevé en ce temps-là (pour la correspondance entre les dirigeants de la circulation) et en plus, le télégraphe avec une cloche – pour donner un signal du départ d’un train d’une station à une autre. Il y a avait des maisons pour les gardes –barrières, des panneaux de signalisation et la signalisation optique.</a:t>
            </a:r>
            <a:endParaRPr lang="pl-PL" sz="4000" dirty="0" smtClean="0"/>
          </a:p>
          <a:p>
            <a:pPr>
              <a:buNone/>
            </a:pPr>
            <a:r>
              <a:rPr lang="fr-FR" sz="4000" dirty="0" smtClean="0"/>
              <a:t>	Les marchandises vers Varsovie : produits agricoles, bétails, porcs, céréales, etc. A </a:t>
            </a:r>
            <a:r>
              <a:rPr lang="fr-FR" sz="4000" dirty="0" smtClean="0"/>
              <a:t>Mi</a:t>
            </a:r>
            <a:r>
              <a:rPr lang="pl-PL" sz="4000" dirty="0" smtClean="0"/>
              <a:t>ł</a:t>
            </a:r>
            <a:r>
              <a:rPr lang="fr-FR" sz="4000" dirty="0" smtClean="0"/>
              <a:t>osna </a:t>
            </a:r>
            <a:r>
              <a:rPr lang="fr-FR" sz="4000" dirty="0" smtClean="0"/>
              <a:t>: charbon, matériaux pour construction, marchandises industrielles</a:t>
            </a:r>
            <a:endParaRPr lang="pl-PL" sz="4000" dirty="0" smtClean="0"/>
          </a:p>
          <a:p>
            <a:pPr>
              <a:buNone/>
            </a:pPr>
            <a:r>
              <a:rPr lang="fr-FR" sz="4000" dirty="0" smtClean="0"/>
              <a:t>	L’équipe des cheminots comptait des dizaines de personnes qui étaient employées à titre permanent (Elles étaient surchargées du travail d’expéditions des marchandises). A part cela, il y avait beaucoup d’ouvriers, de transporteurs et d’autres qui travaillaient en exerçant le service lié au trafic des passagers et des marchandises.</a:t>
            </a:r>
            <a:endParaRPr lang="pl-PL" sz="4000" dirty="0" smtClean="0"/>
          </a:p>
          <a:p>
            <a:pPr>
              <a:buNone/>
            </a:pPr>
            <a:r>
              <a:rPr lang="fr-FR" sz="4000" dirty="0" smtClean="0"/>
              <a:t>	</a:t>
            </a:r>
            <a:r>
              <a:rPr lang="fr-FR" sz="4000" b="1" dirty="0" smtClean="0"/>
              <a:t>Les métiers les plus importants liés à la station :  </a:t>
            </a:r>
            <a:endParaRPr lang="pl-PL" sz="4000" b="1" dirty="0" smtClean="0"/>
          </a:p>
          <a:p>
            <a:pPr>
              <a:buNone/>
            </a:pPr>
            <a:r>
              <a:rPr lang="fr-FR" sz="4000" dirty="0" smtClean="0"/>
              <a:t>	-le chef de gare</a:t>
            </a:r>
            <a:endParaRPr lang="pl-PL" sz="4000" dirty="0" smtClean="0"/>
          </a:p>
          <a:p>
            <a:pPr>
              <a:buNone/>
            </a:pPr>
            <a:r>
              <a:rPr lang="fr-FR" sz="4000" dirty="0" smtClean="0"/>
              <a:t>	-le régulateur des trains</a:t>
            </a:r>
            <a:endParaRPr lang="pl-PL" sz="4000" dirty="0" smtClean="0"/>
          </a:p>
          <a:p>
            <a:pPr>
              <a:buNone/>
            </a:pPr>
            <a:r>
              <a:rPr lang="fr-FR" sz="4000" dirty="0" smtClean="0"/>
              <a:t>	- les caissières</a:t>
            </a:r>
            <a:endParaRPr lang="pl-PL" sz="4000" dirty="0" smtClean="0"/>
          </a:p>
          <a:p>
            <a:pPr>
              <a:buNone/>
            </a:pPr>
            <a:r>
              <a:rPr lang="fr-FR" sz="4000" dirty="0" smtClean="0"/>
              <a:t>	- les employés assurant le télégraphe, le </a:t>
            </a:r>
            <a:r>
              <a:rPr lang="fr-FR" sz="4000" b="1" dirty="0" smtClean="0"/>
              <a:t>poste d'aiguillage</a:t>
            </a:r>
            <a:r>
              <a:rPr lang="fr-FR" sz="4000" dirty="0" smtClean="0"/>
              <a:t> avec les signaux, la sous-station et le château d’eau</a:t>
            </a:r>
            <a:endParaRPr lang="pl-PL" sz="4000" dirty="0" smtClean="0"/>
          </a:p>
          <a:p>
            <a:pPr>
              <a:buNone/>
            </a:pPr>
            <a:r>
              <a:rPr lang="fr-FR" sz="4000" dirty="0" smtClean="0"/>
              <a:t>	- les employés de manœuvres auprès de l’entreposage, le service de la signalisation optique</a:t>
            </a:r>
            <a:endParaRPr lang="pl-PL" sz="4000" dirty="0" smtClean="0"/>
          </a:p>
          <a:p>
            <a:pPr>
              <a:buNone/>
            </a:pPr>
            <a:r>
              <a:rPr lang="fr-FR" sz="4000" dirty="0" smtClean="0"/>
              <a:t>	- les employés des bureaux, les contrôleurs, etc.</a:t>
            </a:r>
            <a:endParaRPr lang="pl-PL" sz="4000" dirty="0" smtClean="0"/>
          </a:p>
          <a:p>
            <a:pPr>
              <a:buNone/>
            </a:pPr>
            <a:r>
              <a:rPr lang="fr-FR" sz="4000" dirty="0" smtClean="0"/>
              <a:t>	- les gardiens de barrières</a:t>
            </a:r>
            <a:endParaRPr lang="pl-PL" sz="4000" dirty="0" smtClean="0"/>
          </a:p>
          <a:p>
            <a:pPr>
              <a:buNone/>
            </a:pPr>
            <a:r>
              <a:rPr lang="fr-FR" sz="4000" dirty="0" smtClean="0"/>
              <a:t>	- les employés des expéditions des marchandises</a:t>
            </a:r>
            <a:endParaRPr lang="pl-PL" sz="4000" dirty="0" smtClean="0"/>
          </a:p>
          <a:p>
            <a:pPr>
              <a:buNone/>
            </a:pPr>
            <a:r>
              <a:rPr lang="fr-FR" sz="4000" dirty="0" smtClean="0"/>
              <a:t>	Les cheminots habitaient avec leurs familles dans le bâtiment de la gare ou dans les alentours.</a:t>
            </a:r>
            <a:endParaRPr lang="pl-PL" sz="4000" dirty="0" smtClean="0"/>
          </a:p>
          <a:p>
            <a:pPr>
              <a:buNone/>
            </a:pPr>
            <a:r>
              <a:rPr lang="fr-FR" sz="4000" dirty="0" smtClean="0"/>
              <a:t>	Avant la déclaration de la II guerre mondiale, la circulation est intensifiée car il y a le transport des soldats, des machines.</a:t>
            </a:r>
            <a:endParaRPr lang="pl-PL" sz="4000" dirty="0" smtClean="0"/>
          </a:p>
          <a:p>
            <a:endParaRPr lang="pl-PL"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246</TotalTime>
  <Words>801</Words>
  <Application>Microsoft Office PowerPoint</Application>
  <PresentationFormat>Pokaz na ekranie (4:3)</PresentationFormat>
  <Paragraphs>132</Paragraphs>
  <Slides>19</Slides>
  <Notes>19</Notes>
  <HiddenSlides>0</HiddenSlides>
  <MMClips>0</MMClips>
  <ScaleCrop>false</ScaleCrop>
  <HeadingPairs>
    <vt:vector size="4" baseType="variant">
      <vt:variant>
        <vt:lpstr>Motyw</vt:lpstr>
      </vt:variant>
      <vt:variant>
        <vt:i4>1</vt:i4>
      </vt:variant>
      <vt:variant>
        <vt:lpstr>Tytuły slajdów</vt:lpstr>
      </vt:variant>
      <vt:variant>
        <vt:i4>19</vt:i4>
      </vt:variant>
    </vt:vector>
  </HeadingPairs>
  <TitlesOfParts>
    <vt:vector size="20" baseType="lpstr">
      <vt:lpstr>Motyw pakietu Office</vt:lpstr>
      <vt:lpstr>Les entreprises à Sulejówek du XIX au début du XX siècle (avant 1970)</vt:lpstr>
      <vt:lpstr>Slajd 2</vt:lpstr>
      <vt:lpstr>L’ancienne carte de notre territoire</vt:lpstr>
      <vt:lpstr>Une courte histoire de notre ville Sulejówek </vt:lpstr>
      <vt:lpstr>Une courte histoire de notre ville Sulejówek</vt:lpstr>
      <vt:lpstr>XIX siècle</vt:lpstr>
      <vt:lpstr>L’ancienne gare  et la locomotive à vapeur</vt:lpstr>
      <vt:lpstr>Le château d’eau  et le remplissage d’eau</vt:lpstr>
      <vt:lpstr>Début de la société « PKP »  </vt:lpstr>
      <vt:lpstr>Slajd 10</vt:lpstr>
      <vt:lpstr>Slajd 11</vt:lpstr>
      <vt:lpstr>La station Sulejówek Miłosna aujourd’hui</vt:lpstr>
      <vt:lpstr>LA POSTE</vt:lpstr>
      <vt:lpstr>La première poste à Sulejówek</vt:lpstr>
      <vt:lpstr>LA BRIQUERIE  </vt:lpstr>
      <vt:lpstr>Slajd 16</vt:lpstr>
      <vt:lpstr>Autres anciennes entreprises</vt:lpstr>
      <vt:lpstr>Bibliographie : </vt:lpstr>
      <vt:lpstr>Slajd 19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Slajd 1</dc:title>
  <dc:creator>Gimnazjum</dc:creator>
  <cp:lastModifiedBy>Dorota</cp:lastModifiedBy>
  <cp:revision>33</cp:revision>
  <dcterms:created xsi:type="dcterms:W3CDTF">2013-02-26T07:55:50Z</dcterms:created>
  <dcterms:modified xsi:type="dcterms:W3CDTF">2013-03-25T06:51:29Z</dcterms:modified>
</cp:coreProperties>
</file>